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/>
    <p:restoredTop sz="94647"/>
  </p:normalViewPr>
  <p:slideViewPr>
    <p:cSldViewPr snapToGrid="0" snapToObjects="1">
      <p:cViewPr varScale="1">
        <p:scale>
          <a:sx n="109" d="100"/>
          <a:sy n="109" d="100"/>
        </p:scale>
        <p:origin x="19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20368-F2E9-F940-BDF7-AEE771597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chemeClr val="accent1"/>
                </a:solidFill>
              </a:rPr>
              <a:t>BECOMING AN OWNER</a:t>
            </a:r>
            <a:br>
              <a:rPr lang="fr-FR" dirty="0"/>
            </a:br>
            <a:r>
              <a:rPr lang="fr-FR" sz="4400" dirty="0"/>
              <a:t>DEVENIR PROPRIETAIRE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869E25-89D6-0441-B2A4-E8E1E2CF5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APPARTEMENT –  VILLA – PRÊT HYPOTHECAIRE – ACHAT SUR PLANS </a:t>
            </a:r>
          </a:p>
          <a:p>
            <a:r>
              <a:rPr lang="fr-FR" dirty="0"/>
              <a:t>VILLA –  APPARTEMENT –  LOAN &amp; MORTGAGE – BUYING ON PLANS</a:t>
            </a:r>
          </a:p>
        </p:txBody>
      </p:sp>
    </p:spTree>
    <p:extLst>
      <p:ext uri="{BB962C8B-B14F-4D97-AF65-F5344CB8AC3E}">
        <p14:creationId xmlns:p14="http://schemas.microsoft.com/office/powerpoint/2010/main" val="374597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DD5DC-4CC6-B24C-953E-D1E3C89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LOI FEDERALE SUR L’ACQUISITION D’IMMEUBLES PAR DES PERSONNES A L’ETRANGER (LFAIE)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DA0F6B-AB27-EC4D-AF6A-5CF67D88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2911050"/>
            <a:ext cx="2817703" cy="1878468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F7DE33-9B00-D84C-AF2F-18928CB1D4A1}"/>
              </a:ext>
            </a:extLst>
          </p:cNvPr>
          <p:cNvSpPr txBox="1"/>
          <p:nvPr/>
        </p:nvSpPr>
        <p:spPr>
          <a:xfrm>
            <a:off x="4617478" y="2395728"/>
            <a:ext cx="6437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6"/>
                </a:solidFill>
              </a:rPr>
              <a:t>SWISS CITIZENS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6"/>
                </a:solidFill>
              </a:rPr>
              <a:t>EU CITIZENS WITH LEGAL DOMICILE IN SWITZERLAND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accent1"/>
                </a:solidFill>
              </a:rPr>
              <a:t>AUTHORIZATION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chemeClr val="accent1"/>
                </a:solidFill>
              </a:rPr>
              <a:t>FOR « FOREIGNERS » =&gt; </a:t>
            </a:r>
            <a:r>
              <a:rPr lang="fr-FR" sz="2400" dirty="0">
                <a:solidFill>
                  <a:schemeClr val="accent6"/>
                </a:solidFill>
              </a:rPr>
              <a:t>« C PERMIT »</a:t>
            </a: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chemeClr val="accent1"/>
                </a:solidFill>
              </a:rPr>
              <a:t>FOR DIPLOMATS =&gt; </a:t>
            </a:r>
            <a:r>
              <a:rPr lang="fr-FR" sz="2400" dirty="0">
                <a:solidFill>
                  <a:schemeClr val="accent6"/>
                </a:solidFill>
              </a:rPr>
              <a:t>EQUIVALENT « C PERMIT » - USA 5 YEARS</a:t>
            </a:r>
          </a:p>
        </p:txBody>
      </p:sp>
    </p:spTree>
    <p:extLst>
      <p:ext uri="{BB962C8B-B14F-4D97-AF65-F5344CB8AC3E}">
        <p14:creationId xmlns:p14="http://schemas.microsoft.com/office/powerpoint/2010/main" val="39828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DD5DC-4CC6-B24C-953E-D1E3C89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CIVIL CODE  –  </a:t>
            </a:r>
            <a:r>
              <a:rPr lang="fr-FR" dirty="0" err="1"/>
              <a:t>ownership</a:t>
            </a:r>
            <a:r>
              <a:rPr lang="fr-FR" dirty="0"/>
              <a:t> – CONSTITUTION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E7BD65-8CBB-D14D-8904-AAA06B29F621}"/>
              </a:ext>
            </a:extLst>
          </p:cNvPr>
          <p:cNvSpPr txBox="1"/>
          <p:nvPr/>
        </p:nvSpPr>
        <p:spPr>
          <a:xfrm>
            <a:off x="3511284" y="4055675"/>
            <a:ext cx="7964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VEHICLES – MEANS TO BECOME AN OWNER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chemeClr val="accent1"/>
                </a:solidFill>
              </a:rPr>
              <a:t>Personal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ownership</a:t>
            </a:r>
            <a:endParaRPr lang="fr-FR" dirty="0">
              <a:solidFill>
                <a:schemeClr val="accent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dirty="0" err="1">
                <a:solidFill>
                  <a:schemeClr val="accent1"/>
                </a:solidFill>
              </a:rPr>
              <a:t>Individual</a:t>
            </a:r>
            <a:endParaRPr lang="fr-FR" dirty="0">
              <a:solidFill>
                <a:schemeClr val="accent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Co-</a:t>
            </a:r>
            <a:r>
              <a:rPr lang="fr-FR" dirty="0" err="1">
                <a:solidFill>
                  <a:schemeClr val="accent1"/>
                </a:solidFill>
              </a:rPr>
              <a:t>Ownership</a:t>
            </a:r>
            <a:r>
              <a:rPr lang="fr-FR" dirty="0">
                <a:solidFill>
                  <a:schemeClr val="accent1"/>
                </a:solidFill>
              </a:rPr>
              <a:t> i.e. </a:t>
            </a:r>
            <a:r>
              <a:rPr lang="fr-FR" dirty="0" err="1">
                <a:solidFill>
                  <a:schemeClr val="accent1"/>
                </a:solidFill>
              </a:rPr>
              <a:t>Floor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ownership</a:t>
            </a:r>
            <a:r>
              <a:rPr lang="fr-FR" dirty="0">
                <a:solidFill>
                  <a:schemeClr val="accent1"/>
                </a:solidFill>
              </a:rPr>
              <a:t> (« Copropriété par étage » or « PPE »)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chemeClr val="accent1"/>
                </a:solidFill>
              </a:rPr>
              <a:t>Through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company</a:t>
            </a:r>
            <a:r>
              <a:rPr lang="fr-FR" dirty="0">
                <a:solidFill>
                  <a:schemeClr val="accent1"/>
                </a:solidFill>
              </a:rPr>
              <a:t> (</a:t>
            </a:r>
            <a:r>
              <a:rPr lang="fr-FR" dirty="0" err="1">
                <a:solidFill>
                  <a:schemeClr val="accent1"/>
                </a:solidFill>
              </a:rPr>
              <a:t>Ldt</a:t>
            </a:r>
            <a:r>
              <a:rPr lang="fr-FR" dirty="0">
                <a:solidFill>
                  <a:schemeClr val="accent1"/>
                </a:solidFill>
              </a:rPr>
              <a:t> Co. « société immobilière » or « </a:t>
            </a:r>
            <a:r>
              <a:rPr lang="fr-FR" dirty="0" err="1">
                <a:solidFill>
                  <a:schemeClr val="accent1"/>
                </a:solidFill>
              </a:rPr>
              <a:t>Cooperative</a:t>
            </a:r>
            <a:r>
              <a:rPr lang="fr-FR" dirty="0">
                <a:solidFill>
                  <a:schemeClr val="accent1"/>
                </a:solidFill>
              </a:rPr>
              <a:t> »)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170C40-1CBC-5E4B-AAE6-53B37FEDC3F5}"/>
              </a:ext>
            </a:extLst>
          </p:cNvPr>
          <p:cNvSpPr txBox="1"/>
          <p:nvPr/>
        </p:nvSpPr>
        <p:spPr>
          <a:xfrm>
            <a:off x="3511284" y="3232054"/>
            <a:ext cx="703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ART. 655 and </a:t>
            </a:r>
            <a:r>
              <a:rPr lang="fr-FR" dirty="0" err="1">
                <a:solidFill>
                  <a:schemeClr val="accent1"/>
                </a:solidFill>
              </a:rPr>
              <a:t>Subs</a:t>
            </a:r>
            <a:r>
              <a:rPr lang="fr-FR" dirty="0">
                <a:solidFill>
                  <a:schemeClr val="accent1"/>
                </a:solidFill>
              </a:rPr>
              <a:t>. CIVIL CODE – LAND PROPERTY – PLOTS – AREA - MINES – CO-OWNERSHIP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2924E0-1DB3-D643-97AF-D2ECBE88E5C9}"/>
              </a:ext>
            </a:extLst>
          </p:cNvPr>
          <p:cNvSpPr txBox="1"/>
          <p:nvPr/>
        </p:nvSpPr>
        <p:spPr>
          <a:xfrm>
            <a:off x="3511284" y="2408433"/>
            <a:ext cx="732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ART. 26 SWISS CONSTITUTION – GUARANTEE =&gt; PROTECTION AGAINST STATE « INVASION »</a:t>
            </a:r>
          </a:p>
        </p:txBody>
      </p:sp>
      <p:pic>
        <p:nvPicPr>
          <p:cNvPr id="14" name="Espace réservé du contenu 5">
            <a:extLst>
              <a:ext uri="{FF2B5EF4-FFF2-40B4-BE49-F238E27FC236}">
                <a16:creationId xmlns:a16="http://schemas.microsoft.com/office/drawing/2014/main" id="{57587A48-75D1-1A46-BDCB-E65BC36F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03" y="2465042"/>
            <a:ext cx="1961952" cy="26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DD5DC-4CC6-B24C-953E-D1E3C89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CONTRACT – CODE OF OBLIGATIONS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E7BD65-8CBB-D14D-8904-AAA06B29F621}"/>
              </a:ext>
            </a:extLst>
          </p:cNvPr>
          <p:cNvSpPr txBox="1"/>
          <p:nvPr/>
        </p:nvSpPr>
        <p:spPr>
          <a:xfrm>
            <a:off x="3511285" y="3756204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PRICE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170C40-1CBC-5E4B-AAE6-53B37FEDC3F5}"/>
              </a:ext>
            </a:extLst>
          </p:cNvPr>
          <p:cNvSpPr txBox="1"/>
          <p:nvPr/>
        </p:nvSpPr>
        <p:spPr>
          <a:xfrm>
            <a:off x="3511284" y="2943819"/>
            <a:ext cx="703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NOTARY </a:t>
            </a:r>
            <a:r>
              <a:rPr lang="fr-FR" dirty="0">
                <a:solidFill>
                  <a:schemeClr val="accent1"/>
                </a:solidFill>
                <a:sym typeface="Wingdings" pitchFamily="2" charset="2"/>
              </a:rPr>
              <a:t> « ACTE AUTHENTHIQUE »  S&amp;P AGREEMENT OR TERM AGREEMENT OR PROMISE TO BUY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2924E0-1DB3-D643-97AF-D2ECBE88E5C9}"/>
              </a:ext>
            </a:extLst>
          </p:cNvPr>
          <p:cNvSpPr txBox="1"/>
          <p:nvPr/>
        </p:nvSpPr>
        <p:spPr>
          <a:xfrm>
            <a:off x="3511284" y="2408433"/>
            <a:ext cx="732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ART. 216 and </a:t>
            </a:r>
            <a:r>
              <a:rPr lang="fr-FR" dirty="0" err="1">
                <a:solidFill>
                  <a:schemeClr val="accent1"/>
                </a:solidFill>
              </a:rPr>
              <a:t>Subs</a:t>
            </a:r>
            <a:r>
              <a:rPr lang="fr-FR" dirty="0">
                <a:solidFill>
                  <a:schemeClr val="accent1"/>
                </a:solidFill>
              </a:rPr>
              <a:t>. SWISS CODE OF OBLIGATION</a:t>
            </a:r>
          </a:p>
        </p:txBody>
      </p:sp>
      <p:pic>
        <p:nvPicPr>
          <p:cNvPr id="14" name="Espace réservé du contenu 5">
            <a:extLst>
              <a:ext uri="{FF2B5EF4-FFF2-40B4-BE49-F238E27FC236}">
                <a16:creationId xmlns:a16="http://schemas.microsoft.com/office/drawing/2014/main" id="{57587A48-75D1-1A46-BDCB-E65BC36F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03" y="2465042"/>
            <a:ext cx="1961952" cy="26159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A066CB-B5BA-C448-9A4C-1C07F688B806}"/>
              </a:ext>
            </a:extLst>
          </p:cNvPr>
          <p:cNvSpPr txBox="1"/>
          <p:nvPr/>
        </p:nvSpPr>
        <p:spPr>
          <a:xfrm>
            <a:off x="3511284" y="4303788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USUAL FINANCING : 80% - 20%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CED19A-175A-A546-8B16-589D4E6553E7}"/>
              </a:ext>
            </a:extLst>
          </p:cNvPr>
          <p:cNvSpPr txBox="1"/>
          <p:nvPr/>
        </p:nvSpPr>
        <p:spPr>
          <a:xfrm>
            <a:off x="3511284" y="4845233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LOAN AGREEMENT – BANK  +  GUARANTEE = MORTGAGE </a:t>
            </a:r>
          </a:p>
        </p:txBody>
      </p:sp>
    </p:spTree>
    <p:extLst>
      <p:ext uri="{BB962C8B-B14F-4D97-AF65-F5344CB8AC3E}">
        <p14:creationId xmlns:p14="http://schemas.microsoft.com/office/powerpoint/2010/main" val="22176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DD5DC-4CC6-B24C-953E-D1E3C89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CONTRACT – </a:t>
            </a:r>
            <a:r>
              <a:rPr lang="fr-FR" dirty="0" err="1"/>
              <a:t>Specific</a:t>
            </a:r>
            <a:r>
              <a:rPr lang="fr-FR" dirty="0"/>
              <a:t> points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E7BD65-8CBB-D14D-8904-AAA06B29F621}"/>
              </a:ext>
            </a:extLst>
          </p:cNvPr>
          <p:cNvSpPr txBox="1"/>
          <p:nvPr/>
        </p:nvSpPr>
        <p:spPr>
          <a:xfrm>
            <a:off x="3511284" y="2943819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TAX BEFORE (cf. Stéphane </a:t>
            </a:r>
            <a:r>
              <a:rPr lang="fr-FR" dirty="0" err="1">
                <a:solidFill>
                  <a:schemeClr val="accent1"/>
                </a:solidFill>
              </a:rPr>
              <a:t>TANNER’s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presentation</a:t>
            </a:r>
            <a:r>
              <a:rPr lang="fr-FR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2924E0-1DB3-D643-97AF-D2ECBE88E5C9}"/>
              </a:ext>
            </a:extLst>
          </p:cNvPr>
          <p:cNvSpPr txBox="1"/>
          <p:nvPr/>
        </p:nvSpPr>
        <p:spPr>
          <a:xfrm>
            <a:off x="3511284" y="2408433"/>
            <a:ext cx="732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FLAT =&gt; CO-OWNERSHIP (« PPE ») or LTD. CO. or COOPERATIVE</a:t>
            </a:r>
          </a:p>
        </p:txBody>
      </p:sp>
      <p:pic>
        <p:nvPicPr>
          <p:cNvPr id="14" name="Espace réservé du contenu 5">
            <a:extLst>
              <a:ext uri="{FF2B5EF4-FFF2-40B4-BE49-F238E27FC236}">
                <a16:creationId xmlns:a16="http://schemas.microsoft.com/office/drawing/2014/main" id="{57587A48-75D1-1A46-BDCB-E65BC36F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03" y="2465042"/>
            <a:ext cx="1961952" cy="26159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A066CB-B5BA-C448-9A4C-1C07F688B806}"/>
              </a:ext>
            </a:extLst>
          </p:cNvPr>
          <p:cNvSpPr txBox="1"/>
          <p:nvPr/>
        </p:nvSpPr>
        <p:spPr>
          <a:xfrm>
            <a:off x="3511284" y="3473084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USUAL FINANCING : 80% - 20% (max 10% FINMA </a:t>
            </a:r>
            <a:r>
              <a:rPr lang="fr-FR" dirty="0" err="1">
                <a:solidFill>
                  <a:schemeClr val="accent6"/>
                </a:solidFill>
              </a:rPr>
              <a:t>req</a:t>
            </a:r>
            <a:r>
              <a:rPr lang="fr-FR" dirty="0">
                <a:solidFill>
                  <a:schemeClr val="accent6"/>
                </a:solidFill>
              </a:rPr>
              <a:t>. on 2</a:t>
            </a:r>
            <a:r>
              <a:rPr lang="fr-FR" baseline="30000" dirty="0">
                <a:solidFill>
                  <a:schemeClr val="accent6"/>
                </a:solidFill>
              </a:rPr>
              <a:t>nd</a:t>
            </a:r>
            <a:r>
              <a:rPr lang="fr-FR" dirty="0">
                <a:solidFill>
                  <a:schemeClr val="accent6"/>
                </a:solidFill>
              </a:rPr>
              <a:t> Pilar)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CED19A-175A-A546-8B16-589D4E6553E7}"/>
              </a:ext>
            </a:extLst>
          </p:cNvPr>
          <p:cNvSpPr txBox="1"/>
          <p:nvPr/>
        </p:nvSpPr>
        <p:spPr>
          <a:xfrm>
            <a:off x="3511284" y="4002349"/>
            <a:ext cx="75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LOAN AGREEMENT – BANK  =&gt; INDIRECT AMORTIZATION via 3rd </a:t>
            </a:r>
            <a:r>
              <a:rPr lang="fr-FR" dirty="0" err="1">
                <a:solidFill>
                  <a:schemeClr val="accent1"/>
                </a:solidFill>
              </a:rPr>
              <a:t>pilar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A25FA8-0A4E-604E-801E-166BE85A3F1F}"/>
              </a:ext>
            </a:extLst>
          </p:cNvPr>
          <p:cNvSpPr txBox="1"/>
          <p:nvPr/>
        </p:nvSpPr>
        <p:spPr>
          <a:xfrm>
            <a:off x="3511284" y="4557028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TAX AFTER on Real </a:t>
            </a:r>
            <a:r>
              <a:rPr lang="fr-FR" dirty="0" err="1">
                <a:solidFill>
                  <a:schemeClr val="accent1"/>
                </a:solidFill>
              </a:rPr>
              <a:t>Estate</a:t>
            </a:r>
            <a:r>
              <a:rPr lang="fr-FR" dirty="0">
                <a:solidFill>
                  <a:schemeClr val="accent1"/>
                </a:solidFill>
              </a:rPr>
              <a:t> Profit</a:t>
            </a:r>
          </a:p>
        </p:txBody>
      </p:sp>
    </p:spTree>
    <p:extLst>
      <p:ext uri="{BB962C8B-B14F-4D97-AF65-F5344CB8AC3E}">
        <p14:creationId xmlns:p14="http://schemas.microsoft.com/office/powerpoint/2010/main" val="29352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DD5DC-4CC6-B24C-953E-D1E3C89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CONTRACT – </a:t>
            </a:r>
            <a:r>
              <a:rPr lang="fr-FR" dirty="0" err="1"/>
              <a:t>Specific</a:t>
            </a:r>
            <a:r>
              <a:rPr lang="fr-FR" dirty="0"/>
              <a:t> points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E7BD65-8CBB-D14D-8904-AAA06B29F621}"/>
              </a:ext>
            </a:extLst>
          </p:cNvPr>
          <p:cNvSpPr txBox="1"/>
          <p:nvPr/>
        </p:nvSpPr>
        <p:spPr>
          <a:xfrm>
            <a:off x="4014204" y="2957111"/>
            <a:ext cx="703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- SALE &amp; PURCHASE AGREEMENT (PLOT)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2924E0-1DB3-D643-97AF-D2ECBE88E5C9}"/>
              </a:ext>
            </a:extLst>
          </p:cNvPr>
          <p:cNvSpPr txBox="1"/>
          <p:nvPr/>
        </p:nvSpPr>
        <p:spPr>
          <a:xfrm>
            <a:off x="4014204" y="2421725"/>
            <a:ext cx="732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BUYING « ON PLANS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A066CB-B5BA-C448-9A4C-1C07F688B806}"/>
              </a:ext>
            </a:extLst>
          </p:cNvPr>
          <p:cNvSpPr txBox="1"/>
          <p:nvPr/>
        </p:nvSpPr>
        <p:spPr>
          <a:xfrm>
            <a:off x="4014204" y="3528780"/>
            <a:ext cx="703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- CONSTRUCTION CONTRACT (art. 363 and </a:t>
            </a:r>
            <a:r>
              <a:rPr lang="fr-FR" dirty="0" err="1">
                <a:solidFill>
                  <a:schemeClr val="accent1"/>
                </a:solidFill>
              </a:rPr>
              <a:t>Subs</a:t>
            </a:r>
            <a:r>
              <a:rPr lang="fr-FR" dirty="0">
                <a:solidFill>
                  <a:schemeClr val="accent1"/>
                </a:solidFill>
              </a:rPr>
              <a:t>. CO - SIA 118)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- AND SUB-CONTRACT(S) FOR BUILDING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CED19A-175A-A546-8B16-589D4E6553E7}"/>
              </a:ext>
            </a:extLst>
          </p:cNvPr>
          <p:cNvSpPr txBox="1"/>
          <p:nvPr/>
        </p:nvSpPr>
        <p:spPr>
          <a:xfrm>
            <a:off x="4014204" y="4545036"/>
            <a:ext cx="75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- GUARANTEES (CONSTRUCTION AND SURFACE)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4FC24-5585-B245-BAD6-B0620529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1" y="2421725"/>
            <a:ext cx="3224739" cy="21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538</TotalTime>
  <Words>227</Words>
  <Application>Microsoft Macintosh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</vt:lpstr>
      <vt:lpstr>Galerie</vt:lpstr>
      <vt:lpstr>BECOMING AN OWNER DEVENIR PROPRIETAIRE</vt:lpstr>
      <vt:lpstr>LOI FEDERALE SUR L’ACQUISITION D’IMMEUBLES PAR DES PERSONNES A L’ETRANGER (LFAIE)</vt:lpstr>
      <vt:lpstr>CIVIL CODE  –  ownership – CONSTITUTION </vt:lpstr>
      <vt:lpstr>CONTRACT – CODE OF OBLIGATIONS </vt:lpstr>
      <vt:lpstr>CONTRACT – Specific points</vt:lpstr>
      <vt:lpstr>CONTRACT – Specific points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IMMOBILIER</dc:title>
  <dc:creator>Pierre Vuille</dc:creator>
  <cp:lastModifiedBy>Pierre Vuille</cp:lastModifiedBy>
  <cp:revision>33</cp:revision>
  <dcterms:created xsi:type="dcterms:W3CDTF">2019-02-28T12:59:33Z</dcterms:created>
  <dcterms:modified xsi:type="dcterms:W3CDTF">2019-04-15T18:22:14Z</dcterms:modified>
</cp:coreProperties>
</file>