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1"/>
  </p:sldMasterIdLst>
  <p:notesMasterIdLst>
    <p:notesMasterId r:id="rId20"/>
  </p:notesMasterIdLst>
  <p:handoutMasterIdLst>
    <p:handoutMasterId r:id="rId21"/>
  </p:handoutMasterIdLst>
  <p:sldIdLst>
    <p:sldId id="336" r:id="rId2"/>
    <p:sldId id="256" r:id="rId3"/>
    <p:sldId id="257" r:id="rId4"/>
    <p:sldId id="344" r:id="rId5"/>
    <p:sldId id="337" r:id="rId6"/>
    <p:sldId id="349" r:id="rId7"/>
    <p:sldId id="345" r:id="rId8"/>
    <p:sldId id="339" r:id="rId9"/>
    <p:sldId id="350" r:id="rId10"/>
    <p:sldId id="351" r:id="rId11"/>
    <p:sldId id="341" r:id="rId12"/>
    <p:sldId id="347" r:id="rId13"/>
    <p:sldId id="342" r:id="rId14"/>
    <p:sldId id="352" r:id="rId15"/>
    <p:sldId id="348" r:id="rId16"/>
    <p:sldId id="343" r:id="rId17"/>
    <p:sldId id="354" r:id="rId18"/>
    <p:sldId id="353" r:id="rId19"/>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14" d="100"/>
          <a:sy n="114" d="100"/>
        </p:scale>
        <p:origin x="300" y="114"/>
      </p:cViewPr>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9E309EF-4213-49DF-9432-8E277E06AFE7}" type="datetimeFigureOut">
              <a:rPr lang="fr-CH" smtClean="0"/>
              <a:t>16.04.2019</a:t>
            </a:fld>
            <a:endParaRPr lang="fr-CH"/>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31DDCE7-4081-4469-88F0-F606CD7852F3}" type="slidenum">
              <a:rPr lang="fr-CH" smtClean="0"/>
              <a:t>‹#›</a:t>
            </a:fld>
            <a:endParaRPr lang="fr-CH"/>
          </a:p>
        </p:txBody>
      </p:sp>
    </p:spTree>
    <p:extLst>
      <p:ext uri="{BB962C8B-B14F-4D97-AF65-F5344CB8AC3E}">
        <p14:creationId xmlns:p14="http://schemas.microsoft.com/office/powerpoint/2010/main" val="143852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3180B96-1721-4884-B3B2-9306B0C910F5}" type="datetimeFigureOut">
              <a:rPr lang="fr-CH" smtClean="0"/>
              <a:t>16.04.2019</a:t>
            </a:fld>
            <a:endParaRPr lang="fr-CH"/>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593C22E-4D7F-40DB-BF77-3FCC5891BF43}" type="slidenum">
              <a:rPr lang="fr-CH" smtClean="0"/>
              <a:t>‹#›</a:t>
            </a:fld>
            <a:endParaRPr lang="fr-CH"/>
          </a:p>
        </p:txBody>
      </p:sp>
    </p:spTree>
    <p:extLst>
      <p:ext uri="{BB962C8B-B14F-4D97-AF65-F5344CB8AC3E}">
        <p14:creationId xmlns:p14="http://schemas.microsoft.com/office/powerpoint/2010/main" val="3698656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8593C22E-4D7F-40DB-BF77-3FCC5891BF43}" type="slidenum">
              <a:rPr lang="fr-CH" smtClean="0"/>
              <a:t>1</a:t>
            </a:fld>
            <a:endParaRPr lang="fr-CH"/>
          </a:p>
        </p:txBody>
      </p:sp>
    </p:spTree>
    <p:extLst>
      <p:ext uri="{BB962C8B-B14F-4D97-AF65-F5344CB8AC3E}">
        <p14:creationId xmlns:p14="http://schemas.microsoft.com/office/powerpoint/2010/main" val="2263639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8593C22E-4D7F-40DB-BF77-3FCC5891BF43}" type="slidenum">
              <a:rPr lang="fr-CH" smtClean="0"/>
              <a:t>2</a:t>
            </a:fld>
            <a:endParaRPr lang="fr-CH"/>
          </a:p>
        </p:txBody>
      </p:sp>
    </p:spTree>
    <p:extLst>
      <p:ext uri="{BB962C8B-B14F-4D97-AF65-F5344CB8AC3E}">
        <p14:creationId xmlns:p14="http://schemas.microsoft.com/office/powerpoint/2010/main" val="3640562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CH" dirty="0"/>
          </a:p>
        </p:txBody>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A23F627-4E5D-485A-916D-AF2C5A0E2F1A}" type="datetime1">
              <a:rPr lang="fr-CH" smtClean="0"/>
              <a:t>16.04.2019</a:t>
            </a:fld>
            <a:endParaRPr lang="fr-CH"/>
          </a:p>
        </p:txBody>
      </p:sp>
      <p:sp>
        <p:nvSpPr>
          <p:cNvPr id="5" name="Footer Placeholder 4"/>
          <p:cNvSpPr>
            <a:spLocks noGrp="1"/>
          </p:cNvSpPr>
          <p:nvPr>
            <p:ph type="ftr" sz="quarter" idx="11"/>
          </p:nvPr>
        </p:nvSpPr>
        <p:spPr>
          <a:xfrm>
            <a:off x="2895597" y="6459785"/>
            <a:ext cx="6307016" cy="365125"/>
          </a:xfrm>
        </p:spPr>
        <p:txBody>
          <a:bodyPr/>
          <a:lstStyle/>
          <a:p>
            <a:r>
              <a:rPr lang="fr-MC" dirty="0"/>
              <a:t>Stéphane Tanner (Tanner Conseil SA en formation) - Présentation RFFA à Fiduciaire Suisse Genève - 14 Mars 2019                Les illustrations chiffrées sont uniquement exemplatives</a:t>
            </a:r>
            <a:endParaRPr lang="fr-CH" dirty="0"/>
          </a:p>
        </p:txBody>
      </p:sp>
      <p:sp>
        <p:nvSpPr>
          <p:cNvPr id="6" name="Slide Number Placeholder 5"/>
          <p:cNvSpPr>
            <a:spLocks noGrp="1"/>
          </p:cNvSpPr>
          <p:nvPr>
            <p:ph type="sldNum" sz="quarter" idx="12"/>
          </p:nvPr>
        </p:nvSpPr>
        <p:spPr/>
        <p:txBody>
          <a:bodyPr/>
          <a:lstStyle/>
          <a:p>
            <a:fld id="{D659F28A-8F88-42BE-8872-D74DEA082FA5}" type="slidenum">
              <a:rPr lang="fr-CH" smtClean="0"/>
              <a:t>‹#›</a:t>
            </a:fld>
            <a:endParaRPr lang="fr-CH"/>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6212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05DD8D6-9131-43A3-9DE0-902DA65464AA}" type="datetime1">
              <a:rPr lang="fr-CH" smtClean="0"/>
              <a:t>16.04.2019</a:t>
            </a:fld>
            <a:endParaRPr lang="fr-CH"/>
          </a:p>
        </p:txBody>
      </p:sp>
      <p:sp>
        <p:nvSpPr>
          <p:cNvPr id="5" name="Footer Placeholder 4"/>
          <p:cNvSpPr>
            <a:spLocks noGrp="1"/>
          </p:cNvSpPr>
          <p:nvPr>
            <p:ph type="ftr" sz="quarter" idx="11"/>
          </p:nvPr>
        </p:nvSpPr>
        <p:spPr/>
        <p:txBody>
          <a:bodyPr/>
          <a:lstStyle/>
          <a:p>
            <a:r>
              <a:rPr lang="fr-MC"/>
              <a:t>Stéphane Tanner (Tanner Conseil SA en formation) - Présentation RFFA à Fiduciaire Suisse Genève - 14 Mars 2019                Les illustrations chiffrées sont uniquement exemplatives</a:t>
            </a:r>
            <a:endParaRPr lang="fr-CH"/>
          </a:p>
        </p:txBody>
      </p:sp>
      <p:sp>
        <p:nvSpPr>
          <p:cNvPr id="6" name="Slide Number Placeholder 5"/>
          <p:cNvSpPr>
            <a:spLocks noGrp="1"/>
          </p:cNvSpPr>
          <p:nvPr>
            <p:ph type="sldNum" sz="quarter" idx="12"/>
          </p:nvPr>
        </p:nvSpPr>
        <p:spPr/>
        <p:txBody>
          <a:bodyPr/>
          <a:lstStyle/>
          <a:p>
            <a:fld id="{D659F28A-8F88-42BE-8872-D74DEA082FA5}" type="slidenum">
              <a:rPr lang="fr-CH" smtClean="0"/>
              <a:t>‹#›</a:t>
            </a:fld>
            <a:endParaRPr lang="fr-CH"/>
          </a:p>
        </p:txBody>
      </p:sp>
    </p:spTree>
    <p:extLst>
      <p:ext uri="{BB962C8B-B14F-4D97-AF65-F5344CB8AC3E}">
        <p14:creationId xmlns:p14="http://schemas.microsoft.com/office/powerpoint/2010/main" val="3842872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7F9860D-75CF-4077-BE06-24D2F20E2BF7}" type="datetime1">
              <a:rPr lang="fr-CH" smtClean="0"/>
              <a:t>16.04.2019</a:t>
            </a:fld>
            <a:endParaRPr lang="fr-CH"/>
          </a:p>
        </p:txBody>
      </p:sp>
      <p:sp>
        <p:nvSpPr>
          <p:cNvPr id="5" name="Footer Placeholder 4"/>
          <p:cNvSpPr>
            <a:spLocks noGrp="1"/>
          </p:cNvSpPr>
          <p:nvPr>
            <p:ph type="ftr" sz="quarter" idx="11"/>
          </p:nvPr>
        </p:nvSpPr>
        <p:spPr/>
        <p:txBody>
          <a:bodyPr/>
          <a:lstStyle/>
          <a:p>
            <a:r>
              <a:rPr lang="fr-MC"/>
              <a:t>Stéphane Tanner (Tanner Conseil SA en formation) - Présentation RFFA à Fiduciaire Suisse Genève - 14 Mars 2019                Les illustrations chiffrées sont uniquement exemplatives</a:t>
            </a:r>
            <a:endParaRPr lang="fr-CH"/>
          </a:p>
        </p:txBody>
      </p:sp>
      <p:sp>
        <p:nvSpPr>
          <p:cNvPr id="6" name="Slide Number Placeholder 5"/>
          <p:cNvSpPr>
            <a:spLocks noGrp="1"/>
          </p:cNvSpPr>
          <p:nvPr>
            <p:ph type="sldNum" sz="quarter" idx="12"/>
          </p:nvPr>
        </p:nvSpPr>
        <p:spPr/>
        <p:txBody>
          <a:bodyPr/>
          <a:lstStyle/>
          <a:p>
            <a:fld id="{D659F28A-8F88-42BE-8872-D74DEA082FA5}" type="slidenum">
              <a:rPr lang="fr-CH" smtClean="0"/>
              <a:t>‹#›</a:t>
            </a:fld>
            <a:endParaRPr lang="fr-CH"/>
          </a:p>
        </p:txBody>
      </p:sp>
    </p:spTree>
    <p:extLst>
      <p:ext uri="{BB962C8B-B14F-4D97-AF65-F5344CB8AC3E}">
        <p14:creationId xmlns:p14="http://schemas.microsoft.com/office/powerpoint/2010/main" val="122882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p>
            <a:fld id="{1A31DC5D-EF6B-4DB3-89D1-0EA63844645F}" type="datetime1">
              <a:rPr lang="fr-CH" smtClean="0"/>
              <a:t>16.04.2019</a:t>
            </a:fld>
            <a:endParaRPr lang="fr-CH"/>
          </a:p>
        </p:txBody>
      </p:sp>
      <p:sp>
        <p:nvSpPr>
          <p:cNvPr id="5" name="Footer Placeholder 4"/>
          <p:cNvSpPr>
            <a:spLocks noGrp="1"/>
          </p:cNvSpPr>
          <p:nvPr>
            <p:ph type="ftr" sz="quarter" idx="11"/>
          </p:nvPr>
        </p:nvSpPr>
        <p:spPr>
          <a:xfrm>
            <a:off x="2743198" y="6459785"/>
            <a:ext cx="6588370" cy="365125"/>
          </a:xfrm>
        </p:spPr>
        <p:txBody>
          <a:bodyPr/>
          <a:lstStyle/>
          <a:p>
            <a:r>
              <a:rPr lang="fr-MC" dirty="0"/>
              <a:t>Stéphane Tanner (Tanner Conseil SA en formation) - Présentation RFFA à Fiduciaire Suisse Genève - 14 Mars 2019                Les illustrations chiffrées sont uniquement exemplatives</a:t>
            </a:r>
            <a:endParaRPr lang="fr-CH" dirty="0"/>
          </a:p>
        </p:txBody>
      </p:sp>
      <p:sp>
        <p:nvSpPr>
          <p:cNvPr id="6" name="Slide Number Placeholder 5"/>
          <p:cNvSpPr>
            <a:spLocks noGrp="1"/>
          </p:cNvSpPr>
          <p:nvPr>
            <p:ph type="sldNum" sz="quarter" idx="12"/>
          </p:nvPr>
        </p:nvSpPr>
        <p:spPr/>
        <p:txBody>
          <a:bodyPr/>
          <a:lstStyle/>
          <a:p>
            <a:fld id="{D659F28A-8F88-42BE-8872-D74DEA082FA5}" type="slidenum">
              <a:rPr lang="fr-CH" smtClean="0"/>
              <a:t>‹#›</a:t>
            </a:fld>
            <a:endParaRPr lang="fr-CH"/>
          </a:p>
        </p:txBody>
      </p:sp>
    </p:spTree>
    <p:extLst>
      <p:ext uri="{BB962C8B-B14F-4D97-AF65-F5344CB8AC3E}">
        <p14:creationId xmlns:p14="http://schemas.microsoft.com/office/powerpoint/2010/main" val="367069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D131B46-0B68-4FED-81A0-D3FC8ECF3C7E}" type="datetime1">
              <a:rPr lang="fr-CH" smtClean="0"/>
              <a:t>16.04.2019</a:t>
            </a:fld>
            <a:endParaRPr lang="fr-CH"/>
          </a:p>
        </p:txBody>
      </p:sp>
      <p:sp>
        <p:nvSpPr>
          <p:cNvPr id="5" name="Footer Placeholder 4"/>
          <p:cNvSpPr>
            <a:spLocks noGrp="1"/>
          </p:cNvSpPr>
          <p:nvPr>
            <p:ph type="ftr" sz="quarter" idx="11"/>
          </p:nvPr>
        </p:nvSpPr>
        <p:spPr>
          <a:xfrm>
            <a:off x="3053142" y="6459785"/>
            <a:ext cx="6214273" cy="365125"/>
          </a:xfrm>
        </p:spPr>
        <p:txBody>
          <a:bodyPr/>
          <a:lstStyle/>
          <a:p>
            <a:r>
              <a:rPr lang="fr-MC" dirty="0"/>
              <a:t>Stéphane Tanner (Tanner Conseil SA en formation) - Présentation RFFA à Fiduciaire Suisse Genève - 14 Mars 2019                Les illustrations chiffrées sont uniquement exemplatives</a:t>
            </a:r>
            <a:endParaRPr lang="fr-CH" dirty="0"/>
          </a:p>
        </p:txBody>
      </p:sp>
      <p:sp>
        <p:nvSpPr>
          <p:cNvPr id="6" name="Slide Number Placeholder 5"/>
          <p:cNvSpPr>
            <a:spLocks noGrp="1"/>
          </p:cNvSpPr>
          <p:nvPr>
            <p:ph type="sldNum" sz="quarter" idx="12"/>
          </p:nvPr>
        </p:nvSpPr>
        <p:spPr/>
        <p:txBody>
          <a:bodyPr/>
          <a:lstStyle/>
          <a:p>
            <a:fld id="{D659F28A-8F88-42BE-8872-D74DEA082FA5}" type="slidenum">
              <a:rPr lang="fr-CH" smtClean="0"/>
              <a:t>‹#›</a:t>
            </a:fld>
            <a:endParaRPr lang="fr-CH"/>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1180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82B358F-7DA9-49E1-A4C8-B99E73410532}" type="datetime1">
              <a:rPr lang="fr-CH" smtClean="0"/>
              <a:t>16.04.2019</a:t>
            </a:fld>
            <a:endParaRPr lang="fr-CH"/>
          </a:p>
        </p:txBody>
      </p:sp>
      <p:sp>
        <p:nvSpPr>
          <p:cNvPr id="6" name="Footer Placeholder 5"/>
          <p:cNvSpPr>
            <a:spLocks noGrp="1"/>
          </p:cNvSpPr>
          <p:nvPr>
            <p:ph type="ftr" sz="quarter" idx="11"/>
          </p:nvPr>
        </p:nvSpPr>
        <p:spPr/>
        <p:txBody>
          <a:bodyPr/>
          <a:lstStyle/>
          <a:p>
            <a:r>
              <a:rPr lang="fr-MC"/>
              <a:t>Stéphane Tanner (Tanner Conseil SA en formation) - Présentation RFFA à Fiduciaire Suisse Genève - 14 Mars 2019                Les illustrations chiffrées sont uniquement exemplatives</a:t>
            </a:r>
            <a:endParaRPr lang="fr-CH"/>
          </a:p>
        </p:txBody>
      </p:sp>
      <p:sp>
        <p:nvSpPr>
          <p:cNvPr id="7" name="Slide Number Placeholder 6"/>
          <p:cNvSpPr>
            <a:spLocks noGrp="1"/>
          </p:cNvSpPr>
          <p:nvPr>
            <p:ph type="sldNum" sz="quarter" idx="12"/>
          </p:nvPr>
        </p:nvSpPr>
        <p:spPr/>
        <p:txBody>
          <a:bodyPr/>
          <a:lstStyle/>
          <a:p>
            <a:fld id="{D659F28A-8F88-42BE-8872-D74DEA082FA5}" type="slidenum">
              <a:rPr lang="fr-CH" smtClean="0"/>
              <a:t>‹#›</a:t>
            </a:fld>
            <a:endParaRPr lang="fr-CH"/>
          </a:p>
        </p:txBody>
      </p:sp>
    </p:spTree>
    <p:extLst>
      <p:ext uri="{BB962C8B-B14F-4D97-AF65-F5344CB8AC3E}">
        <p14:creationId xmlns:p14="http://schemas.microsoft.com/office/powerpoint/2010/main" val="3878290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EDE56A3-EFF4-4859-ADA9-921BE47FE63B}" type="datetime1">
              <a:rPr lang="fr-CH" smtClean="0"/>
              <a:t>16.04.2019</a:t>
            </a:fld>
            <a:endParaRPr lang="fr-CH"/>
          </a:p>
        </p:txBody>
      </p:sp>
      <p:sp>
        <p:nvSpPr>
          <p:cNvPr id="8" name="Footer Placeholder 7"/>
          <p:cNvSpPr>
            <a:spLocks noGrp="1"/>
          </p:cNvSpPr>
          <p:nvPr>
            <p:ph type="ftr" sz="quarter" idx="11"/>
          </p:nvPr>
        </p:nvSpPr>
        <p:spPr/>
        <p:txBody>
          <a:bodyPr/>
          <a:lstStyle/>
          <a:p>
            <a:r>
              <a:rPr lang="fr-MC"/>
              <a:t>Stéphane Tanner (Tanner Conseil SA en formation) - Présentation RFFA à Fiduciaire Suisse Genève - 14 Mars 2019                Les illustrations chiffrées sont uniquement exemplatives</a:t>
            </a:r>
            <a:endParaRPr lang="fr-CH"/>
          </a:p>
        </p:txBody>
      </p:sp>
      <p:sp>
        <p:nvSpPr>
          <p:cNvPr id="9" name="Slide Number Placeholder 8"/>
          <p:cNvSpPr>
            <a:spLocks noGrp="1"/>
          </p:cNvSpPr>
          <p:nvPr>
            <p:ph type="sldNum" sz="quarter" idx="12"/>
          </p:nvPr>
        </p:nvSpPr>
        <p:spPr/>
        <p:txBody>
          <a:bodyPr/>
          <a:lstStyle/>
          <a:p>
            <a:fld id="{D659F28A-8F88-42BE-8872-D74DEA082FA5}" type="slidenum">
              <a:rPr lang="fr-CH" smtClean="0"/>
              <a:t>‹#›</a:t>
            </a:fld>
            <a:endParaRPr lang="fr-CH"/>
          </a:p>
        </p:txBody>
      </p:sp>
    </p:spTree>
    <p:extLst>
      <p:ext uri="{BB962C8B-B14F-4D97-AF65-F5344CB8AC3E}">
        <p14:creationId xmlns:p14="http://schemas.microsoft.com/office/powerpoint/2010/main" val="586263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FA83B1-C1C3-4360-BC24-F5891AAF8BD6}" type="datetime1">
              <a:rPr lang="fr-CH" smtClean="0"/>
              <a:t>16.04.2019</a:t>
            </a:fld>
            <a:endParaRPr lang="fr-CH"/>
          </a:p>
        </p:txBody>
      </p:sp>
      <p:sp>
        <p:nvSpPr>
          <p:cNvPr id="4" name="Footer Placeholder 3"/>
          <p:cNvSpPr>
            <a:spLocks noGrp="1"/>
          </p:cNvSpPr>
          <p:nvPr>
            <p:ph type="ftr" sz="quarter" idx="11"/>
          </p:nvPr>
        </p:nvSpPr>
        <p:spPr/>
        <p:txBody>
          <a:bodyPr/>
          <a:lstStyle/>
          <a:p>
            <a:r>
              <a:rPr lang="fr-MC"/>
              <a:t>Stéphane Tanner (Tanner Conseil SA en formation) - Présentation RFFA à Fiduciaire Suisse Genève - 14 Mars 2019                Les illustrations chiffrées sont uniquement exemplatives</a:t>
            </a:r>
            <a:endParaRPr lang="fr-CH"/>
          </a:p>
        </p:txBody>
      </p:sp>
      <p:sp>
        <p:nvSpPr>
          <p:cNvPr id="5" name="Slide Number Placeholder 4"/>
          <p:cNvSpPr>
            <a:spLocks noGrp="1"/>
          </p:cNvSpPr>
          <p:nvPr>
            <p:ph type="sldNum" sz="quarter" idx="12"/>
          </p:nvPr>
        </p:nvSpPr>
        <p:spPr/>
        <p:txBody>
          <a:bodyPr/>
          <a:lstStyle/>
          <a:p>
            <a:fld id="{D659F28A-8F88-42BE-8872-D74DEA082FA5}" type="slidenum">
              <a:rPr lang="fr-CH" smtClean="0"/>
              <a:t>‹#›</a:t>
            </a:fld>
            <a:endParaRPr lang="fr-CH"/>
          </a:p>
        </p:txBody>
      </p:sp>
    </p:spTree>
    <p:extLst>
      <p:ext uri="{BB962C8B-B14F-4D97-AF65-F5344CB8AC3E}">
        <p14:creationId xmlns:p14="http://schemas.microsoft.com/office/powerpoint/2010/main" val="789713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2C9F930-3D73-450A-A78A-D0CC2C79E78F}" type="datetime1">
              <a:rPr lang="fr-CH" smtClean="0"/>
              <a:t>16.04.2019</a:t>
            </a:fld>
            <a:endParaRPr lang="fr-CH"/>
          </a:p>
        </p:txBody>
      </p:sp>
      <p:sp>
        <p:nvSpPr>
          <p:cNvPr id="8" name="Footer Placeholder 7"/>
          <p:cNvSpPr>
            <a:spLocks noGrp="1"/>
          </p:cNvSpPr>
          <p:nvPr>
            <p:ph type="ftr" sz="quarter" idx="11"/>
          </p:nvPr>
        </p:nvSpPr>
        <p:spPr/>
        <p:txBody>
          <a:bodyPr/>
          <a:lstStyle>
            <a:lvl1pPr>
              <a:defRPr>
                <a:solidFill>
                  <a:srgbClr val="FFFFFF"/>
                </a:solidFill>
              </a:defRPr>
            </a:lvl1pPr>
          </a:lstStyle>
          <a:p>
            <a:r>
              <a:rPr lang="fr-MC"/>
              <a:t>Stéphane Tanner (Tanner Conseil SA en formation) - Présentation RFFA à Fiduciaire Suisse Genève - 14 Mars 2019                Les illustrations chiffrées sont uniquement exemplatives</a:t>
            </a:r>
            <a:endParaRPr lang="fr-CH"/>
          </a:p>
        </p:txBody>
      </p:sp>
      <p:sp>
        <p:nvSpPr>
          <p:cNvPr id="9" name="Slide Number Placeholder 8"/>
          <p:cNvSpPr>
            <a:spLocks noGrp="1"/>
          </p:cNvSpPr>
          <p:nvPr>
            <p:ph type="sldNum" sz="quarter" idx="12"/>
          </p:nvPr>
        </p:nvSpPr>
        <p:spPr/>
        <p:txBody>
          <a:bodyPr/>
          <a:lstStyle/>
          <a:p>
            <a:fld id="{D659F28A-8F88-42BE-8872-D74DEA082FA5}" type="slidenum">
              <a:rPr lang="fr-CH" smtClean="0"/>
              <a:t>‹#›</a:t>
            </a:fld>
            <a:endParaRPr lang="fr-CH"/>
          </a:p>
        </p:txBody>
      </p:sp>
    </p:spTree>
    <p:extLst>
      <p:ext uri="{BB962C8B-B14F-4D97-AF65-F5344CB8AC3E}">
        <p14:creationId xmlns:p14="http://schemas.microsoft.com/office/powerpoint/2010/main" val="3427087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153DE1F-1211-4CBC-BC71-7D4EA60B5381}" type="datetime1">
              <a:rPr lang="fr-CH" smtClean="0"/>
              <a:t>16.04.2019</a:t>
            </a:fld>
            <a:endParaRPr lang="fr-CH"/>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fr-MC"/>
              <a:t>Stéphane Tanner (Tanner Conseil SA en formation) - Présentation RFFA à Fiduciaire Suisse Genève - 14 Mars 2019                Les illustrations chiffrées sont uniquement exemplatives</a:t>
            </a:r>
            <a:endParaRPr lang="fr-CH"/>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659F28A-8F88-42BE-8872-D74DEA082FA5}" type="slidenum">
              <a:rPr lang="fr-CH" smtClean="0"/>
              <a:t>‹#›</a:t>
            </a:fld>
            <a:endParaRPr lang="fr-CH"/>
          </a:p>
        </p:txBody>
      </p:sp>
    </p:spTree>
    <p:extLst>
      <p:ext uri="{BB962C8B-B14F-4D97-AF65-F5344CB8AC3E}">
        <p14:creationId xmlns:p14="http://schemas.microsoft.com/office/powerpoint/2010/main" val="1507277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8FFA206D-D434-4B5E-82BA-53C4266185F6}" type="datetime1">
              <a:rPr lang="fr-CH" smtClean="0"/>
              <a:t>16.04.2019</a:t>
            </a:fld>
            <a:endParaRPr lang="fr-CH"/>
          </a:p>
        </p:txBody>
      </p:sp>
      <p:sp>
        <p:nvSpPr>
          <p:cNvPr id="6" name="Footer Placeholder 5"/>
          <p:cNvSpPr>
            <a:spLocks noGrp="1"/>
          </p:cNvSpPr>
          <p:nvPr>
            <p:ph type="ftr" sz="quarter" idx="11"/>
          </p:nvPr>
        </p:nvSpPr>
        <p:spPr/>
        <p:txBody>
          <a:bodyPr/>
          <a:lstStyle/>
          <a:p>
            <a:r>
              <a:rPr lang="fr-MC"/>
              <a:t>Stéphane Tanner (Tanner Conseil SA en formation) - Présentation RFFA à Fiduciaire Suisse Genève - 14 Mars 2019                Les illustrations chiffrées sont uniquement exemplatives</a:t>
            </a:r>
            <a:endParaRPr lang="fr-CH"/>
          </a:p>
        </p:txBody>
      </p:sp>
      <p:sp>
        <p:nvSpPr>
          <p:cNvPr id="7" name="Slide Number Placeholder 6"/>
          <p:cNvSpPr>
            <a:spLocks noGrp="1"/>
          </p:cNvSpPr>
          <p:nvPr>
            <p:ph type="sldNum" sz="quarter" idx="12"/>
          </p:nvPr>
        </p:nvSpPr>
        <p:spPr/>
        <p:txBody>
          <a:bodyPr/>
          <a:lstStyle/>
          <a:p>
            <a:fld id="{D659F28A-8F88-42BE-8872-D74DEA082FA5}" type="slidenum">
              <a:rPr lang="fr-CH" smtClean="0"/>
              <a:t>‹#›</a:t>
            </a:fld>
            <a:endParaRPr lang="fr-CH"/>
          </a:p>
        </p:txBody>
      </p:sp>
    </p:spTree>
    <p:extLst>
      <p:ext uri="{BB962C8B-B14F-4D97-AF65-F5344CB8AC3E}">
        <p14:creationId xmlns:p14="http://schemas.microsoft.com/office/powerpoint/2010/main" val="1213600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9F50656-FAE4-48D8-AC2F-67B1741D5579}" type="datetime1">
              <a:rPr lang="fr-CH" smtClean="0"/>
              <a:t>16.04.2019</a:t>
            </a:fld>
            <a:endParaRPr lang="fr-CH"/>
          </a:p>
        </p:txBody>
      </p:sp>
      <p:sp>
        <p:nvSpPr>
          <p:cNvPr id="5" name="Footer Placeholder 4"/>
          <p:cNvSpPr>
            <a:spLocks noGrp="1"/>
          </p:cNvSpPr>
          <p:nvPr>
            <p:ph type="ftr" sz="quarter" idx="3"/>
          </p:nvPr>
        </p:nvSpPr>
        <p:spPr>
          <a:xfrm>
            <a:off x="2963638" y="6459785"/>
            <a:ext cx="6278335"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fr-MC" dirty="0"/>
              <a:t>Stéphane Tanner (Tanner Conseil SA en formation) - Présentation RFFA à Fiduciaire Suisse Genève - 14 Mars 2019                Les illustrations chiffrées sont uniquement exemplatives</a:t>
            </a:r>
            <a:endParaRPr lang="fr-CH"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59F28A-8F88-42BE-8872-D74DEA082FA5}" type="slidenum">
              <a:rPr lang="fr-CH" smtClean="0"/>
              <a:t>‹#›</a:t>
            </a:fld>
            <a:endParaRPr lang="fr-CH"/>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1370"/>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rotWithShape="1">
          <a:blip r:embed="rId3" cstate="print">
            <a:extLst>
              <a:ext uri="{28A0092B-C50C-407E-A947-70E740481C1C}">
                <a14:useLocalDpi xmlns:a14="http://schemas.microsoft.com/office/drawing/2010/main" val="0"/>
              </a:ext>
            </a:extLst>
          </a:blip>
          <a:srcRect l="6776" t="17789" r="4045" b="15328"/>
          <a:stretch/>
        </p:blipFill>
        <p:spPr>
          <a:xfrm>
            <a:off x="0" y="0"/>
            <a:ext cx="12192000" cy="6858000"/>
          </a:xfrm>
          <a:prstGeom prst="rect">
            <a:avLst/>
          </a:prstGeom>
        </p:spPr>
      </p:pic>
      <p:sp>
        <p:nvSpPr>
          <p:cNvPr id="3" name="Espace réservé du numéro de diapositive 2"/>
          <p:cNvSpPr>
            <a:spLocks noGrp="1"/>
          </p:cNvSpPr>
          <p:nvPr>
            <p:ph type="sldNum" sz="quarter" idx="12"/>
          </p:nvPr>
        </p:nvSpPr>
        <p:spPr/>
        <p:txBody>
          <a:bodyPr/>
          <a:lstStyle/>
          <a:p>
            <a:fld id="{D659F28A-8F88-42BE-8872-D74DEA082FA5}" type="slidenum">
              <a:rPr lang="fr-CH" smtClean="0"/>
              <a:t>1</a:t>
            </a:fld>
            <a:endParaRPr lang="fr-CH"/>
          </a:p>
        </p:txBody>
      </p:sp>
      <p:sp>
        <p:nvSpPr>
          <p:cNvPr id="5" name="Espace réservé du pied de page 3">
            <a:extLst>
              <a:ext uri="{FF2B5EF4-FFF2-40B4-BE49-F238E27FC236}">
                <a16:creationId xmlns:a16="http://schemas.microsoft.com/office/drawing/2014/main" id="{D181646E-B449-4112-9546-11A3616E8D87}"/>
              </a:ext>
            </a:extLst>
          </p:cNvPr>
          <p:cNvSpPr>
            <a:spLocks noGrp="1"/>
          </p:cNvSpPr>
          <p:nvPr>
            <p:ph type="ftr" sz="quarter" idx="11"/>
          </p:nvPr>
        </p:nvSpPr>
        <p:spPr>
          <a:xfrm>
            <a:off x="2754920" y="6459785"/>
            <a:ext cx="6553201" cy="365125"/>
          </a:xfrm>
        </p:spPr>
        <p:txBody>
          <a:bodyPr/>
          <a:lstStyle/>
          <a:p>
            <a:r>
              <a:rPr lang="fr-MC" dirty="0"/>
              <a:t>Stéphane Tanner (Tanner Conseil SA) - </a:t>
            </a:r>
            <a:r>
              <a:rPr lang="fr-CH" dirty="0"/>
              <a:t>IMMOBILIER A GENEVE : CE QU’IL FAUT SAVOIR </a:t>
            </a:r>
          </a:p>
        </p:txBody>
      </p:sp>
    </p:spTree>
    <p:extLst>
      <p:ext uri="{BB962C8B-B14F-4D97-AF65-F5344CB8AC3E}">
        <p14:creationId xmlns:p14="http://schemas.microsoft.com/office/powerpoint/2010/main" val="3397861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79" y="286604"/>
            <a:ext cx="10345303" cy="784316"/>
          </a:xfrm>
        </p:spPr>
        <p:txBody>
          <a:bodyPr>
            <a:normAutofit fontScale="90000"/>
          </a:bodyPr>
          <a:lstStyle/>
          <a:p>
            <a:r>
              <a:rPr lang="fr-CH" dirty="0"/>
              <a:t>2. Détention d’un bien immobilier d’habitation</a:t>
            </a:r>
          </a:p>
        </p:txBody>
      </p:sp>
      <p:sp>
        <p:nvSpPr>
          <p:cNvPr id="3" name="Espace réservé du contenu 2"/>
          <p:cNvSpPr>
            <a:spLocks noGrp="1"/>
          </p:cNvSpPr>
          <p:nvPr>
            <p:ph idx="1"/>
          </p:nvPr>
        </p:nvSpPr>
        <p:spPr>
          <a:xfrm>
            <a:off x="838200" y="1070920"/>
            <a:ext cx="10515600" cy="5229212"/>
          </a:xfrm>
        </p:spPr>
        <p:txBody>
          <a:bodyPr>
            <a:normAutofit/>
          </a:bodyPr>
          <a:lstStyle/>
          <a:p>
            <a:pPr marL="749808" lvl="1" indent="-457200">
              <a:buFont typeface="+mj-lt"/>
              <a:buAutoNum type="arabicPeriod"/>
            </a:pPr>
            <a:endParaRPr lang="fr-CH" b="1" dirty="0"/>
          </a:p>
          <a:p>
            <a:pPr marL="292608" lvl="1" indent="0">
              <a:buNone/>
            </a:pPr>
            <a:r>
              <a:rPr lang="fr-CH" sz="1900" b="1" dirty="0"/>
              <a:t>a. Immeuble : valeur locative et impôt sur la fortune </a:t>
            </a:r>
          </a:p>
          <a:p>
            <a:pPr marL="292608" lvl="1" indent="0">
              <a:buNone/>
            </a:pPr>
            <a:endParaRPr lang="fr-CH" b="1" dirty="0"/>
          </a:p>
          <a:p>
            <a:pPr marL="578358" lvl="1" indent="-285750">
              <a:buFont typeface="Wingdings" panose="05000000000000000000" pitchFamily="2" charset="2"/>
              <a:buChar char="v"/>
            </a:pPr>
            <a:r>
              <a:rPr lang="fr-CH" sz="1900" b="1" dirty="0"/>
              <a:t>Impôt sur la fortune</a:t>
            </a:r>
            <a:endParaRPr lang="fr-CH" sz="1900" dirty="0"/>
          </a:p>
          <a:p>
            <a:pPr marL="292608" lvl="1" indent="0">
              <a:buNone/>
            </a:pPr>
            <a:endParaRPr lang="fr-CH" sz="1600" b="1" dirty="0"/>
          </a:p>
          <a:p>
            <a:pPr marL="292608" lvl="1" indent="0">
              <a:buNone/>
            </a:pPr>
            <a:r>
              <a:rPr lang="fr-CH" sz="1600" b="1" dirty="0"/>
              <a:t>Les immeubles sont soumis à l’impôt sur la fortune (taux max. 1%)</a:t>
            </a:r>
          </a:p>
          <a:p>
            <a:pPr marL="292608" lvl="1" indent="0">
              <a:buNone/>
            </a:pPr>
            <a:endParaRPr lang="fr-CH" sz="1600" dirty="0"/>
          </a:p>
          <a:p>
            <a:pPr marL="292608" lvl="1" indent="0">
              <a:buNone/>
            </a:pPr>
            <a:r>
              <a:rPr lang="fr-CH" sz="1600" dirty="0"/>
              <a:t>De manière générale, la valeur fiscale correspond au prix d’acquisition  de l’immeuble.</a:t>
            </a:r>
          </a:p>
          <a:p>
            <a:pPr marL="292608" lvl="1" indent="0">
              <a:buNone/>
            </a:pPr>
            <a:endParaRPr lang="fr-CH" sz="1600" dirty="0"/>
          </a:p>
          <a:p>
            <a:pPr marL="292608" lvl="1" indent="0">
              <a:buNone/>
            </a:pPr>
            <a:r>
              <a:rPr lang="fr-CH" sz="1600" dirty="0"/>
              <a:t>Cette valeur fiscale est diminuée de l’abattement pour durée d’occupation : valeur fiscale diminuée de 4% par année d'occupation continue, jusqu'à concurrence de 40%. </a:t>
            </a:r>
          </a:p>
          <a:p>
            <a:pPr marL="292608" lvl="1" indent="0">
              <a:buNone/>
            </a:pPr>
            <a:endParaRPr lang="fr-CH" sz="1600" b="1" dirty="0"/>
          </a:p>
          <a:p>
            <a:pPr marL="292608" lvl="1" indent="0">
              <a:buNone/>
            </a:pPr>
            <a:r>
              <a:rPr lang="fr-CH" sz="1600" b="1" dirty="0"/>
              <a:t>Les immeubles sont également soumis à l’impôt immobilier complémentaire (taux 0.1%)</a:t>
            </a:r>
          </a:p>
          <a:p>
            <a:pPr marL="292608" lvl="1" indent="0">
              <a:buNone/>
            </a:pPr>
            <a:endParaRPr lang="fr-CH" sz="1600" dirty="0"/>
          </a:p>
          <a:p>
            <a:pPr marL="292608" lvl="1" indent="0">
              <a:buNone/>
            </a:pPr>
            <a:r>
              <a:rPr lang="fr-CH" sz="1600" dirty="0"/>
              <a:t>Sauf exonération spécifique</a:t>
            </a:r>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t>10</a:t>
            </a:fld>
            <a:endParaRPr lang="fr-CH"/>
          </a:p>
        </p:txBody>
      </p:sp>
      <p:sp>
        <p:nvSpPr>
          <p:cNvPr id="7" name="Espace réservé du pied de page 3">
            <a:extLst>
              <a:ext uri="{FF2B5EF4-FFF2-40B4-BE49-F238E27FC236}">
                <a16:creationId xmlns:a16="http://schemas.microsoft.com/office/drawing/2014/main" id="{C987DCEB-11DB-4D59-ADEE-C16C185EDDE9}"/>
              </a:ext>
            </a:extLst>
          </p:cNvPr>
          <p:cNvSpPr>
            <a:spLocks noGrp="1"/>
          </p:cNvSpPr>
          <p:nvPr>
            <p:ph type="ftr" sz="quarter" idx="11"/>
          </p:nvPr>
        </p:nvSpPr>
        <p:spPr>
          <a:xfrm>
            <a:off x="2754920" y="6459785"/>
            <a:ext cx="6553201" cy="365125"/>
          </a:xfrm>
        </p:spPr>
        <p:txBody>
          <a:bodyPr/>
          <a:lstStyle/>
          <a:p>
            <a:r>
              <a:rPr lang="fr-MC" dirty="0"/>
              <a:t>Stéphane Tanner (Tanner Conseil SA) - </a:t>
            </a:r>
            <a:r>
              <a:rPr lang="fr-CH" dirty="0"/>
              <a:t>IMMOBILIER A GENEVE : CE QU’IL FAUT SAVOIR </a:t>
            </a:r>
          </a:p>
        </p:txBody>
      </p:sp>
    </p:spTree>
    <p:extLst>
      <p:ext uri="{BB962C8B-B14F-4D97-AF65-F5344CB8AC3E}">
        <p14:creationId xmlns:p14="http://schemas.microsoft.com/office/powerpoint/2010/main" val="2070015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79" y="286604"/>
            <a:ext cx="10345303" cy="784316"/>
          </a:xfrm>
        </p:spPr>
        <p:txBody>
          <a:bodyPr>
            <a:normAutofit fontScale="90000"/>
          </a:bodyPr>
          <a:lstStyle/>
          <a:p>
            <a:r>
              <a:rPr lang="fr-CH" dirty="0"/>
              <a:t>2. Détention d’un bien immobilier d’habitation</a:t>
            </a:r>
          </a:p>
        </p:txBody>
      </p:sp>
      <p:sp>
        <p:nvSpPr>
          <p:cNvPr id="3" name="Espace réservé du contenu 2"/>
          <p:cNvSpPr>
            <a:spLocks noGrp="1"/>
          </p:cNvSpPr>
          <p:nvPr>
            <p:ph idx="1"/>
          </p:nvPr>
        </p:nvSpPr>
        <p:spPr>
          <a:xfrm>
            <a:off x="838200" y="1070920"/>
            <a:ext cx="10515600" cy="5229212"/>
          </a:xfrm>
        </p:spPr>
        <p:txBody>
          <a:bodyPr>
            <a:normAutofit/>
          </a:bodyPr>
          <a:lstStyle/>
          <a:p>
            <a:pPr marL="749808" lvl="1" indent="-457200">
              <a:buFont typeface="+mj-lt"/>
              <a:buAutoNum type="arabicPeriod"/>
            </a:pPr>
            <a:endParaRPr lang="fr-CH" b="1" dirty="0"/>
          </a:p>
          <a:p>
            <a:pPr marL="292608" lvl="1" indent="0">
              <a:buNone/>
            </a:pPr>
            <a:r>
              <a:rPr lang="fr-CH" sz="1900" b="1" dirty="0"/>
              <a:t>a. Immeuble : valeur locative et impôt sur la fortune </a:t>
            </a:r>
          </a:p>
          <a:p>
            <a:pPr marL="292608" lvl="1" indent="0">
              <a:buNone/>
            </a:pPr>
            <a:endParaRPr lang="fr-CH" b="1" dirty="0"/>
          </a:p>
          <a:p>
            <a:pPr marL="578358" lvl="1" indent="-285750">
              <a:buFont typeface="Wingdings" panose="05000000000000000000" pitchFamily="2" charset="2"/>
              <a:buChar char="v"/>
            </a:pPr>
            <a:r>
              <a:rPr lang="fr-CH" sz="1900" b="1" dirty="0"/>
              <a:t>Impôt sur la fortune</a:t>
            </a:r>
            <a:endParaRPr lang="fr-CH" sz="1900" dirty="0"/>
          </a:p>
          <a:p>
            <a:pPr marL="292608" lvl="1" indent="0">
              <a:buNone/>
            </a:pPr>
            <a:r>
              <a:rPr lang="fr-CH" sz="1600" b="1" dirty="0"/>
              <a:t>Art. 47 LIPP</a:t>
            </a:r>
            <a:r>
              <a:rPr lang="fr-CH" sz="1600" dirty="0"/>
              <a:t>:  les immeubles sont soumis à l’impôt sur la fortune. </a:t>
            </a:r>
          </a:p>
          <a:p>
            <a:pPr marL="292608" lvl="1" indent="0">
              <a:buNone/>
            </a:pPr>
            <a:endParaRPr lang="fr-CH" sz="1600" dirty="0"/>
          </a:p>
          <a:p>
            <a:pPr marL="292608" lvl="1" indent="0">
              <a:buNone/>
            </a:pPr>
            <a:r>
              <a:rPr lang="fr-CH" sz="1600" b="1" dirty="0"/>
              <a:t>Art. 50 al. 1 let. E LIPP : </a:t>
            </a:r>
            <a:r>
              <a:rPr lang="fr-CH" sz="1600" dirty="0"/>
              <a:t>La valeur fiscale est estimée en tenant compte du coût de construction, de l’état de vétusté, de l’ancienneté, des nuisances éventuelles, de la situation, des servitudes et autres charges foncières les grevant, de prix d'achats récents ou d'attribution en suite de succession ou de donation et des prix obtenus pour d'autres propriétés de même nature qui se trouvent dans des conditions analogues, à l'exception des ventes effectuées à des prix à caractère spéculatif.</a:t>
            </a:r>
          </a:p>
          <a:p>
            <a:pPr marL="292608" lvl="1" indent="0">
              <a:buNone/>
            </a:pPr>
            <a:endParaRPr lang="fr-CH" sz="1600" dirty="0"/>
          </a:p>
          <a:p>
            <a:pPr marL="292608" lvl="1" indent="0">
              <a:buNone/>
            </a:pPr>
            <a:r>
              <a:rPr lang="fr-CH" sz="1600" dirty="0"/>
              <a:t>De manière générale, la valeur fiscale correspond au prix d’acquisition diminué de l’abattement pour durée d’occupation : valeur fiscale diminuée de 4% par année d'occupation continue, jusqu'à concurrence de 40%. </a:t>
            </a:r>
          </a:p>
          <a:p>
            <a:pPr marL="292608" lvl="1" indent="0">
              <a:buNone/>
            </a:pPr>
            <a:endParaRPr lang="fr-CH" sz="1600" b="1" dirty="0"/>
          </a:p>
          <a:p>
            <a:pPr marL="292608" lvl="1" indent="0">
              <a:buNone/>
            </a:pPr>
            <a:endParaRPr lang="fr-CH" sz="1600" dirty="0"/>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t>11</a:t>
            </a:fld>
            <a:endParaRPr lang="fr-CH"/>
          </a:p>
        </p:txBody>
      </p:sp>
      <p:sp>
        <p:nvSpPr>
          <p:cNvPr id="7" name="Espace réservé du pied de page 3">
            <a:extLst>
              <a:ext uri="{FF2B5EF4-FFF2-40B4-BE49-F238E27FC236}">
                <a16:creationId xmlns:a16="http://schemas.microsoft.com/office/drawing/2014/main" id="{C987DCEB-11DB-4D59-ADEE-C16C185EDDE9}"/>
              </a:ext>
            </a:extLst>
          </p:cNvPr>
          <p:cNvSpPr>
            <a:spLocks noGrp="1"/>
          </p:cNvSpPr>
          <p:nvPr>
            <p:ph type="ftr" sz="quarter" idx="11"/>
          </p:nvPr>
        </p:nvSpPr>
        <p:spPr>
          <a:xfrm>
            <a:off x="2754920" y="6459785"/>
            <a:ext cx="6553201" cy="365125"/>
          </a:xfrm>
        </p:spPr>
        <p:txBody>
          <a:bodyPr/>
          <a:lstStyle/>
          <a:p>
            <a:r>
              <a:rPr lang="fr-MC" dirty="0"/>
              <a:t>Stéphane Tanner (Tanner Conseil SA) - </a:t>
            </a:r>
            <a:r>
              <a:rPr lang="fr-CH" dirty="0"/>
              <a:t>IMMOBILIER A GENEVE : CE QU’IL FAUT SAVOIR </a:t>
            </a:r>
          </a:p>
        </p:txBody>
      </p:sp>
    </p:spTree>
    <p:extLst>
      <p:ext uri="{BB962C8B-B14F-4D97-AF65-F5344CB8AC3E}">
        <p14:creationId xmlns:p14="http://schemas.microsoft.com/office/powerpoint/2010/main" val="3827113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79" y="286604"/>
            <a:ext cx="10345303" cy="784316"/>
          </a:xfrm>
        </p:spPr>
        <p:txBody>
          <a:bodyPr>
            <a:normAutofit fontScale="90000"/>
          </a:bodyPr>
          <a:lstStyle/>
          <a:p>
            <a:r>
              <a:rPr lang="fr-CH" dirty="0"/>
              <a:t>2. Détention d’un bien immobilier d’habitation</a:t>
            </a:r>
          </a:p>
        </p:txBody>
      </p:sp>
      <p:sp>
        <p:nvSpPr>
          <p:cNvPr id="3" name="Espace réservé du contenu 2"/>
          <p:cNvSpPr>
            <a:spLocks noGrp="1"/>
          </p:cNvSpPr>
          <p:nvPr>
            <p:ph idx="1"/>
          </p:nvPr>
        </p:nvSpPr>
        <p:spPr>
          <a:xfrm>
            <a:off x="838200" y="1070920"/>
            <a:ext cx="10515600" cy="5229212"/>
          </a:xfrm>
        </p:spPr>
        <p:txBody>
          <a:bodyPr>
            <a:normAutofit/>
          </a:bodyPr>
          <a:lstStyle/>
          <a:p>
            <a:pPr marL="749808" lvl="1" indent="-457200">
              <a:buFont typeface="+mj-lt"/>
              <a:buAutoNum type="arabicPeriod"/>
            </a:pPr>
            <a:endParaRPr lang="fr-CH" b="1" dirty="0"/>
          </a:p>
          <a:p>
            <a:pPr marL="292608" lvl="1" indent="0">
              <a:buNone/>
            </a:pPr>
            <a:r>
              <a:rPr lang="fr-CH" b="1" dirty="0"/>
              <a:t>b. Impôt immobilier complémentaire </a:t>
            </a:r>
          </a:p>
          <a:p>
            <a:pPr marL="292608" lvl="1" indent="0">
              <a:buNone/>
            </a:pPr>
            <a:endParaRPr lang="fr-CH" b="1" dirty="0"/>
          </a:p>
          <a:p>
            <a:pPr marL="578358" lvl="1" indent="-285750">
              <a:lnSpc>
                <a:spcPct val="100000"/>
              </a:lnSpc>
              <a:buFont typeface="Wingdings" panose="05000000000000000000" pitchFamily="2" charset="2"/>
              <a:buChar char="v"/>
            </a:pPr>
            <a:r>
              <a:rPr lang="fr-CH" sz="1900" b="1" dirty="0"/>
              <a:t>Impôt immobilier complémentaire</a:t>
            </a:r>
          </a:p>
          <a:p>
            <a:pPr marL="292608" lvl="1" indent="0">
              <a:buNone/>
            </a:pPr>
            <a:r>
              <a:rPr lang="fr-CH" sz="1600" b="1" dirty="0"/>
              <a:t>Art. 76 LCP : </a:t>
            </a:r>
            <a:r>
              <a:rPr lang="fr-CH" sz="1600" dirty="0"/>
              <a:t>est perçu un impôt annuel de 1‰ (sans centimes additionnel) sur la valeur de tous les immeubles situés dans le canton sur la base de l’évaluation faite à l’art. 50  LIPP (voir point précédent) sans la diminution fixée à la lettre e de cet article et sans défalcation d'aucune dette. </a:t>
            </a:r>
          </a:p>
          <a:p>
            <a:pPr marL="292608" lvl="1" indent="0">
              <a:buNone/>
            </a:pPr>
            <a:endParaRPr lang="fr-CH" sz="1600" dirty="0"/>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t>12</a:t>
            </a:fld>
            <a:endParaRPr lang="fr-CH"/>
          </a:p>
        </p:txBody>
      </p:sp>
      <p:sp>
        <p:nvSpPr>
          <p:cNvPr id="7" name="Espace réservé du pied de page 3">
            <a:extLst>
              <a:ext uri="{FF2B5EF4-FFF2-40B4-BE49-F238E27FC236}">
                <a16:creationId xmlns:a16="http://schemas.microsoft.com/office/drawing/2014/main" id="{C987DCEB-11DB-4D59-ADEE-C16C185EDDE9}"/>
              </a:ext>
            </a:extLst>
          </p:cNvPr>
          <p:cNvSpPr>
            <a:spLocks noGrp="1"/>
          </p:cNvSpPr>
          <p:nvPr>
            <p:ph type="ftr" sz="quarter" idx="11"/>
          </p:nvPr>
        </p:nvSpPr>
        <p:spPr>
          <a:xfrm>
            <a:off x="2754920" y="6459785"/>
            <a:ext cx="6553201" cy="365125"/>
          </a:xfrm>
        </p:spPr>
        <p:txBody>
          <a:bodyPr/>
          <a:lstStyle/>
          <a:p>
            <a:r>
              <a:rPr lang="fr-MC" dirty="0"/>
              <a:t>Stéphane Tanner (Tanner Conseil SA) - </a:t>
            </a:r>
            <a:r>
              <a:rPr lang="fr-CH" dirty="0"/>
              <a:t>IMMOBILIER A GENEVE : CE QU’IL FAUT SAVOIR </a:t>
            </a:r>
          </a:p>
        </p:txBody>
      </p:sp>
    </p:spTree>
    <p:extLst>
      <p:ext uri="{BB962C8B-B14F-4D97-AF65-F5344CB8AC3E}">
        <p14:creationId xmlns:p14="http://schemas.microsoft.com/office/powerpoint/2010/main" val="2063935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286604"/>
            <a:ext cx="10328526" cy="784316"/>
          </a:xfrm>
        </p:spPr>
        <p:txBody>
          <a:bodyPr>
            <a:normAutofit fontScale="90000"/>
          </a:bodyPr>
          <a:lstStyle/>
          <a:p>
            <a:r>
              <a:rPr lang="fr-CH" dirty="0"/>
              <a:t>2. Détention d’un bien immobilier d’habitation</a:t>
            </a:r>
          </a:p>
        </p:txBody>
      </p:sp>
      <p:sp>
        <p:nvSpPr>
          <p:cNvPr id="3" name="Espace réservé du contenu 2"/>
          <p:cNvSpPr>
            <a:spLocks noGrp="1"/>
          </p:cNvSpPr>
          <p:nvPr>
            <p:ph idx="1"/>
          </p:nvPr>
        </p:nvSpPr>
        <p:spPr>
          <a:xfrm>
            <a:off x="838200" y="1037364"/>
            <a:ext cx="10515600" cy="5229212"/>
          </a:xfrm>
        </p:spPr>
        <p:txBody>
          <a:bodyPr>
            <a:normAutofit/>
          </a:bodyPr>
          <a:lstStyle/>
          <a:p>
            <a:pPr marL="749808" lvl="1" indent="-457200">
              <a:buFont typeface="+mj-lt"/>
              <a:buAutoNum type="arabicPeriod"/>
            </a:pPr>
            <a:endParaRPr lang="fr-CH" b="1" dirty="0"/>
          </a:p>
          <a:p>
            <a:pPr marL="292608" lvl="1" indent="0">
              <a:buNone/>
            </a:pPr>
            <a:r>
              <a:rPr lang="fr-CH" b="1" dirty="0"/>
              <a:t>c. Déductions : des frais d’entretien - des intérêts et de la dette hypothécaire </a:t>
            </a:r>
          </a:p>
          <a:p>
            <a:pPr marL="292608" lvl="1" indent="0">
              <a:buNone/>
            </a:pPr>
            <a:endParaRPr lang="fr-CH" b="1" dirty="0"/>
          </a:p>
          <a:p>
            <a:pPr marL="578358" lvl="1" indent="-285750">
              <a:buFont typeface="Wingdings" panose="05000000000000000000" pitchFamily="2" charset="2"/>
              <a:buChar char="v"/>
            </a:pPr>
            <a:r>
              <a:rPr lang="fr-CH" sz="1900" b="1" dirty="0"/>
              <a:t>Déductions </a:t>
            </a:r>
          </a:p>
          <a:p>
            <a:pPr marL="292608" lvl="1" indent="0">
              <a:buNone/>
            </a:pPr>
            <a:r>
              <a:rPr lang="fr-CH" sz="1600" i="1" u="sng" dirty="0"/>
              <a:t>Frais d’entretien : déduction effective ou forfaitaire</a:t>
            </a:r>
          </a:p>
          <a:p>
            <a:pPr marL="292608" lvl="1" indent="0">
              <a:buNone/>
            </a:pPr>
            <a:endParaRPr lang="fr-CH" sz="1600" b="1" dirty="0"/>
          </a:p>
          <a:p>
            <a:pPr marL="292608" lvl="1" indent="0">
              <a:buNone/>
            </a:pPr>
            <a:r>
              <a:rPr lang="fr-CH" sz="1600" b="1" dirty="0"/>
              <a:t>Les frais d’entretien sont déductibles à l’impôt sur le revenu.</a:t>
            </a:r>
          </a:p>
          <a:p>
            <a:pPr marL="292608" lvl="1" indent="0">
              <a:buNone/>
            </a:pPr>
            <a:endParaRPr lang="fr-CH" sz="1600" dirty="0"/>
          </a:p>
          <a:p>
            <a:pPr marL="292608" lvl="1" indent="0">
              <a:buNone/>
            </a:pPr>
            <a:r>
              <a:rPr lang="fr-CH" sz="1600" dirty="0"/>
              <a:t>Cette déduction peut porter sur les frais effectifs ou sur une déduction forfaitaire.</a:t>
            </a:r>
          </a:p>
          <a:p>
            <a:pPr marL="292608" lvl="1" indent="0">
              <a:buNone/>
            </a:pPr>
            <a:endParaRPr lang="fr-CH" sz="1600" dirty="0"/>
          </a:p>
          <a:p>
            <a:pPr marL="578358" lvl="1" indent="-285750">
              <a:buFont typeface="Wingdings" panose="05000000000000000000" pitchFamily="2" charset="2"/>
              <a:buChar char="v"/>
            </a:pPr>
            <a:r>
              <a:rPr lang="fr-CH" sz="1900" b="1" dirty="0"/>
              <a:t>Financement </a:t>
            </a:r>
          </a:p>
          <a:p>
            <a:pPr marL="292608" lvl="1" indent="0">
              <a:buNone/>
            </a:pPr>
            <a:r>
              <a:rPr lang="fr-CH" sz="1600" i="1" u="sng" dirty="0"/>
              <a:t>Intérêts des dettes (hypothécaires) </a:t>
            </a:r>
          </a:p>
          <a:p>
            <a:pPr marL="292608" lvl="1" indent="0">
              <a:buNone/>
            </a:pPr>
            <a:endParaRPr lang="fr-CH" sz="1600" i="1" u="sng" dirty="0"/>
          </a:p>
          <a:p>
            <a:pPr marL="292608" lvl="1" indent="0">
              <a:buNone/>
            </a:pPr>
            <a:r>
              <a:rPr lang="fr-CH" sz="1600" dirty="0"/>
              <a:t>Les intérêts de dettes (hypothécaires) sont déductibles de l’impôt sur le revenu dans la limite du rendement imposable de la fortune augmenté de CHF 50’000.-. </a:t>
            </a:r>
          </a:p>
          <a:p>
            <a:pPr marL="292608" lvl="1" indent="0">
              <a:buNone/>
            </a:pPr>
            <a:r>
              <a:rPr lang="fr-CH" sz="1600" dirty="0"/>
              <a:t>Les éventuelles dettes hypothécaires sont déductibles de l’impôt sur la fortune.  </a:t>
            </a:r>
          </a:p>
          <a:p>
            <a:pPr marL="292608" lvl="1" indent="0">
              <a:buNone/>
            </a:pPr>
            <a:endParaRPr lang="fr-CH" sz="1600" dirty="0"/>
          </a:p>
          <a:p>
            <a:pPr marL="292608" lvl="1" indent="0">
              <a:buNone/>
            </a:pPr>
            <a:endParaRPr lang="fr-CH" sz="1600" dirty="0"/>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t>13</a:t>
            </a:fld>
            <a:endParaRPr lang="fr-CH"/>
          </a:p>
        </p:txBody>
      </p:sp>
      <p:sp>
        <p:nvSpPr>
          <p:cNvPr id="7" name="Espace réservé du pied de page 3">
            <a:extLst>
              <a:ext uri="{FF2B5EF4-FFF2-40B4-BE49-F238E27FC236}">
                <a16:creationId xmlns:a16="http://schemas.microsoft.com/office/drawing/2014/main" id="{F4303B59-4165-4BE7-B9C1-903E1B7E42EF}"/>
              </a:ext>
            </a:extLst>
          </p:cNvPr>
          <p:cNvSpPr>
            <a:spLocks noGrp="1"/>
          </p:cNvSpPr>
          <p:nvPr>
            <p:ph type="ftr" sz="quarter" idx="11"/>
          </p:nvPr>
        </p:nvSpPr>
        <p:spPr>
          <a:xfrm>
            <a:off x="2754920" y="6459785"/>
            <a:ext cx="6553201" cy="365125"/>
          </a:xfrm>
        </p:spPr>
        <p:txBody>
          <a:bodyPr/>
          <a:lstStyle/>
          <a:p>
            <a:r>
              <a:rPr lang="fr-MC" dirty="0"/>
              <a:t>Stéphane Tanner (Tanner Conseil SA) - </a:t>
            </a:r>
            <a:r>
              <a:rPr lang="fr-CH" dirty="0"/>
              <a:t>IMMOBILIER A GENEVE : CE QU’IL FAUT SAVOIR </a:t>
            </a:r>
          </a:p>
        </p:txBody>
      </p:sp>
    </p:spTree>
    <p:extLst>
      <p:ext uri="{BB962C8B-B14F-4D97-AF65-F5344CB8AC3E}">
        <p14:creationId xmlns:p14="http://schemas.microsoft.com/office/powerpoint/2010/main" val="529053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286604"/>
            <a:ext cx="10328526" cy="784316"/>
          </a:xfrm>
        </p:spPr>
        <p:txBody>
          <a:bodyPr>
            <a:normAutofit fontScale="90000"/>
          </a:bodyPr>
          <a:lstStyle/>
          <a:p>
            <a:r>
              <a:rPr lang="fr-CH" dirty="0"/>
              <a:t>2. Détention d’un bien immobilier d’habitation</a:t>
            </a:r>
          </a:p>
        </p:txBody>
      </p:sp>
      <p:sp>
        <p:nvSpPr>
          <p:cNvPr id="3" name="Espace réservé du contenu 2"/>
          <p:cNvSpPr>
            <a:spLocks noGrp="1"/>
          </p:cNvSpPr>
          <p:nvPr>
            <p:ph idx="1"/>
          </p:nvPr>
        </p:nvSpPr>
        <p:spPr>
          <a:xfrm>
            <a:off x="838200" y="1037364"/>
            <a:ext cx="10515600" cy="5229212"/>
          </a:xfrm>
        </p:spPr>
        <p:txBody>
          <a:bodyPr>
            <a:normAutofit lnSpcReduction="10000"/>
          </a:bodyPr>
          <a:lstStyle/>
          <a:p>
            <a:pPr marL="749808" lvl="1" indent="-457200">
              <a:buFont typeface="+mj-lt"/>
              <a:buAutoNum type="arabicPeriod"/>
            </a:pPr>
            <a:endParaRPr lang="fr-CH" b="1" dirty="0"/>
          </a:p>
          <a:p>
            <a:pPr marL="292608" lvl="1" indent="0">
              <a:buNone/>
            </a:pPr>
            <a:r>
              <a:rPr lang="fr-CH" b="1" dirty="0"/>
              <a:t>c. Déductions : des frais d’entretien - des intérêts et de la dette hypothécaire </a:t>
            </a:r>
          </a:p>
          <a:p>
            <a:pPr marL="292608" lvl="1" indent="0">
              <a:buNone/>
            </a:pPr>
            <a:endParaRPr lang="fr-CH" b="1" dirty="0"/>
          </a:p>
          <a:p>
            <a:pPr marL="578358" lvl="1" indent="-285750">
              <a:buFont typeface="Wingdings" panose="05000000000000000000" pitchFamily="2" charset="2"/>
              <a:buChar char="v"/>
            </a:pPr>
            <a:r>
              <a:rPr lang="fr-CH" sz="1900" b="1" dirty="0"/>
              <a:t>Déductions </a:t>
            </a:r>
          </a:p>
          <a:p>
            <a:pPr marL="292608" lvl="1" indent="0">
              <a:buNone/>
            </a:pPr>
            <a:r>
              <a:rPr lang="fr-CH" sz="1600" i="1" u="sng" dirty="0"/>
              <a:t>Frais d’entretien : déduction effective ou forfaitaire</a:t>
            </a:r>
          </a:p>
          <a:p>
            <a:pPr marL="292608" lvl="1" indent="0">
              <a:buNone/>
            </a:pPr>
            <a:r>
              <a:rPr lang="fr-CH" sz="1600" b="1" dirty="0"/>
              <a:t>Déduction effective : </a:t>
            </a:r>
            <a:r>
              <a:rPr lang="fr-CH" sz="1600" dirty="0"/>
              <a:t>charges et frais d'entretien: dépenses nécessaires au maintien de l'immeuble dans l'état dans lequel il se trouvait au moment de son acquisition pour compenser son usure normale. </a:t>
            </a:r>
          </a:p>
          <a:p>
            <a:pPr marL="292608" lvl="1" indent="0">
              <a:buNone/>
            </a:pPr>
            <a:r>
              <a:rPr lang="fr-CH" sz="1600" dirty="0"/>
              <a:t>(P. ex. : charges de copropriété, assurance du bâtiment, contrat d'entretien du chauffage, impôt immobilier complémentaire, etc.). </a:t>
            </a:r>
          </a:p>
          <a:p>
            <a:pPr marL="292608" lvl="1" indent="0">
              <a:buNone/>
            </a:pPr>
            <a:r>
              <a:rPr lang="fr-CH" sz="1600" b="1" dirty="0"/>
              <a:t>Déduction forfaitaire : </a:t>
            </a:r>
            <a:r>
              <a:rPr lang="fr-CH" sz="1600" dirty="0"/>
              <a:t>aussi bien à l'ICC qu'à l'IFD. Son montant dépend de l'âge du bâtiment et correspond à 10% du revenu immobilier pour les bâtiments de 10 ans ou moins et 20% au-delà.</a:t>
            </a:r>
          </a:p>
          <a:p>
            <a:pPr marL="292608" lvl="1" indent="0">
              <a:buNone/>
            </a:pPr>
            <a:r>
              <a:rPr lang="fr-CH" sz="1600" dirty="0"/>
              <a:t>Pour l'ICC: déduction forfaitaire en cas d’occupation ou de mise à disposition; en cas de mise en location, uniquement déduction des frais effectifs.</a:t>
            </a:r>
          </a:p>
          <a:p>
            <a:pPr marL="292608" lvl="1" indent="0">
              <a:buNone/>
            </a:pPr>
            <a:r>
              <a:rPr lang="fr-CH" sz="1600" dirty="0"/>
              <a:t>Pour l'IFD: déduction forfaitaire pour les biens occupés ou loués.</a:t>
            </a:r>
          </a:p>
          <a:p>
            <a:pPr marL="292608" lvl="1" indent="0">
              <a:buNone/>
            </a:pPr>
            <a:endParaRPr lang="fr-CH" sz="1600" dirty="0"/>
          </a:p>
          <a:p>
            <a:pPr marL="578358" lvl="1" indent="-285750">
              <a:buFont typeface="Wingdings" panose="05000000000000000000" pitchFamily="2" charset="2"/>
              <a:buChar char="v"/>
            </a:pPr>
            <a:r>
              <a:rPr lang="fr-CH" sz="1900" b="1" dirty="0"/>
              <a:t>Financement </a:t>
            </a:r>
          </a:p>
          <a:p>
            <a:pPr marL="292608" lvl="1" indent="0">
              <a:buNone/>
            </a:pPr>
            <a:r>
              <a:rPr lang="fr-CH" sz="1600" i="1" u="sng" dirty="0"/>
              <a:t>Intérêts et dettes hypothécaires </a:t>
            </a:r>
          </a:p>
          <a:p>
            <a:pPr marL="292608" lvl="1" indent="0">
              <a:buNone/>
            </a:pPr>
            <a:r>
              <a:rPr lang="fr-CH" sz="1600" dirty="0"/>
              <a:t>Les intérêts hypothécaires sont déductibles dans la limite du rendement imposable de la fortune augmenté de CHF 50’000.-. </a:t>
            </a:r>
          </a:p>
          <a:p>
            <a:pPr marL="292608" lvl="1" indent="0">
              <a:buNone/>
            </a:pPr>
            <a:r>
              <a:rPr lang="fr-CH" sz="1600" dirty="0"/>
              <a:t>Les éventuelles dettes hypothécaires sont déductibles de la valeur fiscale pour l’impôt sur la fortune.  </a:t>
            </a:r>
          </a:p>
          <a:p>
            <a:pPr marL="292608" lvl="1" indent="0">
              <a:buNone/>
            </a:pPr>
            <a:endParaRPr lang="fr-CH" sz="1600" dirty="0"/>
          </a:p>
          <a:p>
            <a:pPr marL="292608" lvl="1" indent="0">
              <a:buNone/>
            </a:pPr>
            <a:endParaRPr lang="fr-CH" sz="1600" dirty="0"/>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t>14</a:t>
            </a:fld>
            <a:endParaRPr lang="fr-CH"/>
          </a:p>
        </p:txBody>
      </p:sp>
      <p:sp>
        <p:nvSpPr>
          <p:cNvPr id="7" name="Espace réservé du pied de page 3">
            <a:extLst>
              <a:ext uri="{FF2B5EF4-FFF2-40B4-BE49-F238E27FC236}">
                <a16:creationId xmlns:a16="http://schemas.microsoft.com/office/drawing/2014/main" id="{F4303B59-4165-4BE7-B9C1-903E1B7E42EF}"/>
              </a:ext>
            </a:extLst>
          </p:cNvPr>
          <p:cNvSpPr>
            <a:spLocks noGrp="1"/>
          </p:cNvSpPr>
          <p:nvPr>
            <p:ph type="ftr" sz="quarter" idx="11"/>
          </p:nvPr>
        </p:nvSpPr>
        <p:spPr>
          <a:xfrm>
            <a:off x="2754920" y="6459785"/>
            <a:ext cx="6553201" cy="365125"/>
          </a:xfrm>
        </p:spPr>
        <p:txBody>
          <a:bodyPr/>
          <a:lstStyle/>
          <a:p>
            <a:r>
              <a:rPr lang="fr-MC" dirty="0"/>
              <a:t>Stéphane Tanner (Tanner Conseil SA) - </a:t>
            </a:r>
            <a:r>
              <a:rPr lang="fr-CH" dirty="0"/>
              <a:t>IMMOBILIER A GENEVE : CE QU’IL FAUT SAVOIR </a:t>
            </a:r>
          </a:p>
        </p:txBody>
      </p:sp>
    </p:spTree>
    <p:extLst>
      <p:ext uri="{BB962C8B-B14F-4D97-AF65-F5344CB8AC3E}">
        <p14:creationId xmlns:p14="http://schemas.microsoft.com/office/powerpoint/2010/main" val="3456062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286604"/>
            <a:ext cx="10328526" cy="784316"/>
          </a:xfrm>
        </p:spPr>
        <p:txBody>
          <a:bodyPr>
            <a:normAutofit fontScale="90000"/>
          </a:bodyPr>
          <a:lstStyle/>
          <a:p>
            <a:r>
              <a:rPr lang="fr-CH" dirty="0"/>
              <a:t>2. Détention d’un bien immobilier d’habitation</a:t>
            </a:r>
          </a:p>
        </p:txBody>
      </p:sp>
      <p:sp>
        <p:nvSpPr>
          <p:cNvPr id="3" name="Espace réservé du contenu 2"/>
          <p:cNvSpPr>
            <a:spLocks noGrp="1"/>
          </p:cNvSpPr>
          <p:nvPr>
            <p:ph idx="1"/>
          </p:nvPr>
        </p:nvSpPr>
        <p:spPr>
          <a:xfrm>
            <a:off x="838200" y="1037364"/>
            <a:ext cx="10515600" cy="5229212"/>
          </a:xfrm>
        </p:spPr>
        <p:txBody>
          <a:bodyPr>
            <a:normAutofit/>
          </a:bodyPr>
          <a:lstStyle/>
          <a:p>
            <a:pPr marL="749808" lvl="1" indent="-457200">
              <a:buFont typeface="+mj-lt"/>
              <a:buAutoNum type="arabicPeriod"/>
            </a:pPr>
            <a:endParaRPr lang="fr-CH" b="1" dirty="0"/>
          </a:p>
          <a:p>
            <a:pPr marL="292608" lvl="1" indent="0">
              <a:buNone/>
            </a:pPr>
            <a:r>
              <a:rPr lang="fr-CH" b="1" dirty="0"/>
              <a:t>d. Vers l’abolition de la valeur locative? </a:t>
            </a:r>
          </a:p>
          <a:p>
            <a:pPr marL="292608" lvl="1" indent="0">
              <a:buNone/>
            </a:pPr>
            <a:endParaRPr lang="fr-CH" sz="1600" dirty="0"/>
          </a:p>
          <a:p>
            <a:pPr marL="292608" lvl="1" indent="0">
              <a:buNone/>
            </a:pPr>
            <a:endParaRPr lang="fr-CH" sz="1600" dirty="0"/>
          </a:p>
          <a:p>
            <a:pPr marL="292608" lvl="1" indent="0">
              <a:buNone/>
            </a:pPr>
            <a:r>
              <a:rPr lang="fr-CH" sz="1600" b="1" dirty="0"/>
              <a:t>Abolition de la valeur locative ? </a:t>
            </a:r>
          </a:p>
          <a:p>
            <a:pPr marL="292608" lvl="1" indent="0">
              <a:buNone/>
            </a:pPr>
            <a:r>
              <a:rPr lang="fr-CH" sz="1600" dirty="0"/>
              <a:t>la Commission de l’économie et des redevances (CER) du Conseil des Etats prépare un nouveau projet qui consiste à abandonner la taxation de la valeur locative pour les logements occupés par leurs propriétaires. </a:t>
            </a:r>
          </a:p>
          <a:p>
            <a:pPr marL="292608" lvl="1" indent="0">
              <a:buNone/>
            </a:pPr>
            <a:endParaRPr lang="fr-CH" sz="1600" dirty="0"/>
          </a:p>
          <a:p>
            <a:pPr marL="292608" lvl="1" indent="0">
              <a:buNone/>
            </a:pPr>
            <a:r>
              <a:rPr lang="fr-CH" sz="1600" dirty="0"/>
              <a:t>Cette suppression, uniquement pour les résidences principales, s’accompagnerait de : </a:t>
            </a:r>
          </a:p>
          <a:p>
            <a:pPr marL="578358" lvl="1" indent="-285750"/>
            <a:r>
              <a:rPr lang="fr-CH" sz="1600" dirty="0"/>
              <a:t>la suppression de la déductibilité des frais d’entretien ; </a:t>
            </a:r>
          </a:p>
          <a:p>
            <a:pPr marL="578358" lvl="1" indent="-285750"/>
            <a:r>
              <a:rPr lang="fr-CH" sz="1600" dirty="0"/>
              <a:t>en ce qui concerne le sort de la déductibilité des intérêts hypothécaires, 5 alternatives sont proposées. </a:t>
            </a:r>
          </a:p>
          <a:p>
            <a:pPr marL="292608" lvl="1" indent="0">
              <a:buNone/>
            </a:pPr>
            <a:endParaRPr lang="fr-CH" sz="1600" dirty="0"/>
          </a:p>
          <a:p>
            <a:pPr marL="292608" lvl="1" indent="0">
              <a:buNone/>
            </a:pPr>
            <a:r>
              <a:rPr lang="fr-CH" sz="1600" dirty="0"/>
              <a:t>Proposition mise en consultation jusqu'en juin 2019. </a:t>
            </a:r>
          </a:p>
          <a:p>
            <a:pPr marL="292608" lvl="1" indent="0">
              <a:buNone/>
            </a:pPr>
            <a:endParaRPr lang="fr-CH" sz="1600" dirty="0"/>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t>15</a:t>
            </a:fld>
            <a:endParaRPr lang="fr-CH"/>
          </a:p>
        </p:txBody>
      </p:sp>
      <p:sp>
        <p:nvSpPr>
          <p:cNvPr id="7" name="Espace réservé du pied de page 3">
            <a:extLst>
              <a:ext uri="{FF2B5EF4-FFF2-40B4-BE49-F238E27FC236}">
                <a16:creationId xmlns:a16="http://schemas.microsoft.com/office/drawing/2014/main" id="{F4303B59-4165-4BE7-B9C1-903E1B7E42EF}"/>
              </a:ext>
            </a:extLst>
          </p:cNvPr>
          <p:cNvSpPr>
            <a:spLocks noGrp="1"/>
          </p:cNvSpPr>
          <p:nvPr>
            <p:ph type="ftr" sz="quarter" idx="11"/>
          </p:nvPr>
        </p:nvSpPr>
        <p:spPr>
          <a:xfrm>
            <a:off x="2754920" y="6459785"/>
            <a:ext cx="6553201" cy="365125"/>
          </a:xfrm>
        </p:spPr>
        <p:txBody>
          <a:bodyPr/>
          <a:lstStyle/>
          <a:p>
            <a:r>
              <a:rPr lang="fr-MC" dirty="0"/>
              <a:t>Stéphane Tanner (Tanner Conseil SA) - </a:t>
            </a:r>
            <a:r>
              <a:rPr lang="fr-CH" dirty="0"/>
              <a:t>IMMOBILIER A GENEVE : CE QU’IL FAUT SAVOIR </a:t>
            </a:r>
          </a:p>
        </p:txBody>
      </p:sp>
    </p:spTree>
    <p:extLst>
      <p:ext uri="{BB962C8B-B14F-4D97-AF65-F5344CB8AC3E}">
        <p14:creationId xmlns:p14="http://schemas.microsoft.com/office/powerpoint/2010/main" val="3963322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286604"/>
            <a:ext cx="10058400" cy="784316"/>
          </a:xfrm>
        </p:spPr>
        <p:txBody>
          <a:bodyPr>
            <a:normAutofit fontScale="90000"/>
          </a:bodyPr>
          <a:lstStyle/>
          <a:p>
            <a:r>
              <a:rPr lang="fr-CH" dirty="0"/>
              <a:t>3. Transfert d’un bien immobilier d’habitation</a:t>
            </a:r>
          </a:p>
        </p:txBody>
      </p:sp>
      <p:sp>
        <p:nvSpPr>
          <p:cNvPr id="3" name="Espace réservé du contenu 2"/>
          <p:cNvSpPr>
            <a:spLocks noGrp="1"/>
          </p:cNvSpPr>
          <p:nvPr>
            <p:ph idx="1"/>
          </p:nvPr>
        </p:nvSpPr>
        <p:spPr>
          <a:xfrm>
            <a:off x="838200" y="1070920"/>
            <a:ext cx="10515600" cy="5229212"/>
          </a:xfrm>
        </p:spPr>
        <p:txBody>
          <a:bodyPr>
            <a:normAutofit/>
          </a:bodyPr>
          <a:lstStyle/>
          <a:p>
            <a:pPr marL="749808" lvl="1" indent="-457200">
              <a:buFont typeface="+mj-lt"/>
              <a:buAutoNum type="arabicPeriod"/>
            </a:pPr>
            <a:endParaRPr lang="fr-CH" b="1" dirty="0"/>
          </a:p>
          <a:p>
            <a:pPr marL="292608" lvl="1" indent="0">
              <a:buNone/>
            </a:pPr>
            <a:r>
              <a:rPr lang="fr-CH" b="1" dirty="0"/>
              <a:t>Effets fiscaux du transfert d’un bien immobilier d’habitation : vente VS donation / succession </a:t>
            </a:r>
          </a:p>
          <a:p>
            <a:pPr marL="292608" lvl="1" indent="0">
              <a:buNone/>
            </a:pPr>
            <a:endParaRPr lang="fr-CH" b="1" dirty="0"/>
          </a:p>
          <a:p>
            <a:pPr marL="578358" lvl="1" indent="-285750">
              <a:buFont typeface="Wingdings" panose="05000000000000000000" pitchFamily="2" charset="2"/>
              <a:buChar char="v"/>
            </a:pPr>
            <a:r>
              <a:rPr lang="fr-CH" sz="1900" b="1" dirty="0"/>
              <a:t>En cas de vente </a:t>
            </a:r>
          </a:p>
          <a:p>
            <a:pPr marL="292608" lvl="1" indent="0">
              <a:buNone/>
            </a:pPr>
            <a:endParaRPr lang="fr-CH" sz="1600" b="1" dirty="0"/>
          </a:p>
          <a:p>
            <a:pPr marL="292608" lvl="1" indent="0">
              <a:buNone/>
            </a:pPr>
            <a:r>
              <a:rPr lang="fr-CH" sz="1600" b="1" dirty="0"/>
              <a:t>Le bénéfice résultant de la vente de l’immeuble est soumis à l’impôt spécial sur les bénéfices et gains immobiliers (IBGI)</a:t>
            </a:r>
          </a:p>
          <a:p>
            <a:pPr marL="292608" lvl="1" indent="0">
              <a:buNone/>
            </a:pPr>
            <a:endParaRPr lang="fr-CH" sz="1600" b="1" dirty="0"/>
          </a:p>
          <a:p>
            <a:pPr marL="292608" lvl="1" indent="0">
              <a:buNone/>
            </a:pPr>
            <a:r>
              <a:rPr lang="fr-CH" sz="1600" b="1" dirty="0"/>
              <a:t>Le taux d’imposition dépend de la durée de possession de l’immeuble et varie entre 50% et 0%.</a:t>
            </a:r>
          </a:p>
          <a:p>
            <a:pPr marL="292608" lvl="1" indent="0">
              <a:buNone/>
            </a:pPr>
            <a:endParaRPr lang="fr-CH" sz="1600" dirty="0"/>
          </a:p>
          <a:p>
            <a:pPr marL="292608" lvl="1" indent="0">
              <a:buNone/>
            </a:pPr>
            <a:r>
              <a:rPr lang="fr-CH" sz="1600" b="1" dirty="0"/>
              <a:t>Un remploi (remboursement) est possible.</a:t>
            </a:r>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t>16</a:t>
            </a:fld>
            <a:endParaRPr lang="fr-CH"/>
          </a:p>
        </p:txBody>
      </p:sp>
      <p:sp>
        <p:nvSpPr>
          <p:cNvPr id="7" name="Espace réservé du pied de page 3">
            <a:extLst>
              <a:ext uri="{FF2B5EF4-FFF2-40B4-BE49-F238E27FC236}">
                <a16:creationId xmlns:a16="http://schemas.microsoft.com/office/drawing/2014/main" id="{FD05442B-C111-45DE-9F3A-F9026B7F9871}"/>
              </a:ext>
            </a:extLst>
          </p:cNvPr>
          <p:cNvSpPr>
            <a:spLocks noGrp="1"/>
          </p:cNvSpPr>
          <p:nvPr>
            <p:ph type="ftr" sz="quarter" idx="11"/>
          </p:nvPr>
        </p:nvSpPr>
        <p:spPr>
          <a:xfrm>
            <a:off x="2754920" y="6459785"/>
            <a:ext cx="6553201" cy="365125"/>
          </a:xfrm>
        </p:spPr>
        <p:txBody>
          <a:bodyPr/>
          <a:lstStyle/>
          <a:p>
            <a:r>
              <a:rPr lang="fr-MC" dirty="0"/>
              <a:t>Stéphane Tanner (Tanner Conseil SA) - </a:t>
            </a:r>
            <a:r>
              <a:rPr lang="fr-CH" dirty="0"/>
              <a:t>IMMOBILIER A GENEVE : CE QU’IL FAUT SAVOIR </a:t>
            </a:r>
          </a:p>
        </p:txBody>
      </p:sp>
    </p:spTree>
    <p:extLst>
      <p:ext uri="{BB962C8B-B14F-4D97-AF65-F5344CB8AC3E}">
        <p14:creationId xmlns:p14="http://schemas.microsoft.com/office/powerpoint/2010/main" val="399989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286604"/>
            <a:ext cx="10058400" cy="784316"/>
          </a:xfrm>
        </p:spPr>
        <p:txBody>
          <a:bodyPr>
            <a:normAutofit fontScale="90000"/>
          </a:bodyPr>
          <a:lstStyle/>
          <a:p>
            <a:r>
              <a:rPr lang="fr-CH" dirty="0"/>
              <a:t>3. Transfert d’un bien immobilier d’habitation</a:t>
            </a:r>
          </a:p>
        </p:txBody>
      </p:sp>
      <p:sp>
        <p:nvSpPr>
          <p:cNvPr id="3" name="Espace réservé du contenu 2"/>
          <p:cNvSpPr>
            <a:spLocks noGrp="1"/>
          </p:cNvSpPr>
          <p:nvPr>
            <p:ph idx="1"/>
          </p:nvPr>
        </p:nvSpPr>
        <p:spPr>
          <a:xfrm>
            <a:off x="838200" y="1070920"/>
            <a:ext cx="10515600" cy="5229212"/>
          </a:xfrm>
        </p:spPr>
        <p:txBody>
          <a:bodyPr>
            <a:normAutofit/>
          </a:bodyPr>
          <a:lstStyle/>
          <a:p>
            <a:pPr marL="749808" lvl="1" indent="-457200">
              <a:buFont typeface="+mj-lt"/>
              <a:buAutoNum type="arabicPeriod"/>
            </a:pPr>
            <a:endParaRPr lang="fr-CH" b="1" dirty="0"/>
          </a:p>
          <a:p>
            <a:pPr marL="292608" lvl="1" indent="0">
              <a:buNone/>
            </a:pPr>
            <a:r>
              <a:rPr lang="fr-CH" b="1" dirty="0"/>
              <a:t>Effets fiscaux du transfert d’un bien immobilier d’habitation : vente VS donation / succession </a:t>
            </a:r>
          </a:p>
          <a:p>
            <a:pPr marL="292608" lvl="1" indent="0">
              <a:buNone/>
            </a:pPr>
            <a:endParaRPr lang="fr-CH" b="1" dirty="0"/>
          </a:p>
          <a:p>
            <a:pPr marL="578358" lvl="1" indent="-285750">
              <a:lnSpc>
                <a:spcPct val="100000"/>
              </a:lnSpc>
              <a:buFont typeface="Wingdings" panose="05000000000000000000" pitchFamily="2" charset="2"/>
              <a:buChar char="v"/>
            </a:pPr>
            <a:r>
              <a:rPr lang="fr-CH" sz="1900" b="1" dirty="0"/>
              <a:t>En cas de donation / succession</a:t>
            </a:r>
          </a:p>
          <a:p>
            <a:pPr marL="578358" lvl="1" indent="-285750">
              <a:lnSpc>
                <a:spcPct val="100000"/>
              </a:lnSpc>
              <a:buFont typeface="Wingdings" panose="05000000000000000000" pitchFamily="2" charset="2"/>
              <a:buChar char="v"/>
            </a:pPr>
            <a:endParaRPr lang="fr-CH" sz="1900" b="1" dirty="0"/>
          </a:p>
          <a:p>
            <a:pPr marL="292608" lvl="1" indent="0">
              <a:lnSpc>
                <a:spcPct val="100000"/>
              </a:lnSpc>
              <a:buNone/>
            </a:pPr>
            <a:endParaRPr lang="fr-CH" sz="1900" b="1" dirty="0"/>
          </a:p>
          <a:p>
            <a:pPr marL="292608" lvl="1" indent="0">
              <a:buNone/>
            </a:pPr>
            <a:r>
              <a:rPr lang="fr-CH" sz="1600" b="1" dirty="0"/>
              <a:t>Le transfert de l’immeuble sous forme de donation ou de succession n’est pas soumis à l’IBGI (prorogation).</a:t>
            </a:r>
          </a:p>
          <a:p>
            <a:pPr marL="292608" lvl="1" indent="0">
              <a:buNone/>
            </a:pPr>
            <a:endParaRPr lang="fr-CH" sz="1600" b="1" dirty="0"/>
          </a:p>
          <a:p>
            <a:pPr marL="292608" lvl="1" indent="0">
              <a:buNone/>
            </a:pPr>
            <a:r>
              <a:rPr lang="fr-CH" sz="1600" b="1" dirty="0"/>
              <a:t>La perception d’un droit de donation ou de succession dépend du lien de parenté entre le transférant et le bénéficiaire.</a:t>
            </a:r>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t>17</a:t>
            </a:fld>
            <a:endParaRPr lang="fr-CH"/>
          </a:p>
        </p:txBody>
      </p:sp>
      <p:sp>
        <p:nvSpPr>
          <p:cNvPr id="7" name="Espace réservé du pied de page 3">
            <a:extLst>
              <a:ext uri="{FF2B5EF4-FFF2-40B4-BE49-F238E27FC236}">
                <a16:creationId xmlns:a16="http://schemas.microsoft.com/office/drawing/2014/main" id="{FD05442B-C111-45DE-9F3A-F9026B7F9871}"/>
              </a:ext>
            </a:extLst>
          </p:cNvPr>
          <p:cNvSpPr>
            <a:spLocks noGrp="1"/>
          </p:cNvSpPr>
          <p:nvPr>
            <p:ph type="ftr" sz="quarter" idx="11"/>
          </p:nvPr>
        </p:nvSpPr>
        <p:spPr>
          <a:xfrm>
            <a:off x="2754920" y="6459785"/>
            <a:ext cx="6553201" cy="365125"/>
          </a:xfrm>
        </p:spPr>
        <p:txBody>
          <a:bodyPr/>
          <a:lstStyle/>
          <a:p>
            <a:r>
              <a:rPr lang="fr-MC" dirty="0"/>
              <a:t>Stéphane Tanner (Tanner Conseil SA) - </a:t>
            </a:r>
            <a:r>
              <a:rPr lang="fr-CH" dirty="0"/>
              <a:t>IMMOBILIER A GENEVE : CE QU’IL FAUT SAVOIR </a:t>
            </a:r>
          </a:p>
        </p:txBody>
      </p:sp>
    </p:spTree>
    <p:extLst>
      <p:ext uri="{BB962C8B-B14F-4D97-AF65-F5344CB8AC3E}">
        <p14:creationId xmlns:p14="http://schemas.microsoft.com/office/powerpoint/2010/main" val="1067148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286604"/>
            <a:ext cx="10058400" cy="784316"/>
          </a:xfrm>
        </p:spPr>
        <p:txBody>
          <a:bodyPr>
            <a:normAutofit fontScale="90000"/>
          </a:bodyPr>
          <a:lstStyle/>
          <a:p>
            <a:r>
              <a:rPr lang="fr-CH" dirty="0"/>
              <a:t>3. Transfert d’un bien immobilier d’habitation</a:t>
            </a:r>
          </a:p>
        </p:txBody>
      </p:sp>
      <p:sp>
        <p:nvSpPr>
          <p:cNvPr id="3" name="Espace réservé du contenu 2"/>
          <p:cNvSpPr>
            <a:spLocks noGrp="1"/>
          </p:cNvSpPr>
          <p:nvPr>
            <p:ph idx="1"/>
          </p:nvPr>
        </p:nvSpPr>
        <p:spPr>
          <a:xfrm>
            <a:off x="838200" y="1070920"/>
            <a:ext cx="10515600" cy="5229212"/>
          </a:xfrm>
        </p:spPr>
        <p:txBody>
          <a:bodyPr>
            <a:normAutofit lnSpcReduction="10000"/>
          </a:bodyPr>
          <a:lstStyle/>
          <a:p>
            <a:pPr marL="749808" lvl="1" indent="-457200">
              <a:buFont typeface="+mj-lt"/>
              <a:buAutoNum type="arabicPeriod"/>
            </a:pPr>
            <a:endParaRPr lang="fr-CH" b="1" dirty="0"/>
          </a:p>
          <a:p>
            <a:pPr marL="292608" lvl="1" indent="0">
              <a:buNone/>
            </a:pPr>
            <a:r>
              <a:rPr lang="fr-CH" b="1" dirty="0"/>
              <a:t>Effets fiscaux du transfert d’un bien immobilier d’habitation : vente VS donation / succession </a:t>
            </a:r>
          </a:p>
          <a:p>
            <a:pPr marL="292608" lvl="1" indent="0">
              <a:buNone/>
            </a:pPr>
            <a:endParaRPr lang="fr-CH" b="1" dirty="0"/>
          </a:p>
          <a:p>
            <a:pPr marL="578358" lvl="1" indent="-285750">
              <a:buFont typeface="Wingdings" panose="05000000000000000000" pitchFamily="2" charset="2"/>
              <a:buChar char="v"/>
            </a:pPr>
            <a:r>
              <a:rPr lang="fr-CH" sz="1900" b="1" dirty="0"/>
              <a:t>En cas de vente </a:t>
            </a:r>
          </a:p>
          <a:p>
            <a:pPr marL="292608" lvl="1" indent="0">
              <a:buNone/>
            </a:pPr>
            <a:r>
              <a:rPr lang="fr-CH" sz="1600" b="1" dirty="0"/>
              <a:t>IBGI : Art. 80  LCP </a:t>
            </a:r>
            <a:r>
              <a:rPr lang="fr-CH" sz="1600" dirty="0"/>
              <a:t>: en cas de vente, le gain immobilier correspond à la différence entre le prix d’achat du bien, augmenté des éventuelles impenses, et le prix de vente. Il sera soumis à l’IBGI dont le taux dépendra de la durée de possession (de 50% à 0% en cas de détention supérieure à 25 ans à Genève- art. 84 LCP). </a:t>
            </a:r>
          </a:p>
          <a:p>
            <a:pPr marL="292608" lvl="1" indent="0">
              <a:buNone/>
            </a:pPr>
            <a:endParaRPr lang="fr-CH" sz="1600" dirty="0"/>
          </a:p>
          <a:p>
            <a:pPr marL="292608" lvl="1" indent="0">
              <a:buNone/>
            </a:pPr>
            <a:r>
              <a:rPr lang="fr-CH" sz="1600" i="1" u="sng" dirty="0"/>
              <a:t>Remploi</a:t>
            </a:r>
            <a:r>
              <a:rPr lang="fr-CH" sz="1600" b="1" u="sng" dirty="0"/>
              <a:t> </a:t>
            </a:r>
            <a:r>
              <a:rPr lang="fr-CH" sz="1600" i="1" u="sng" dirty="0"/>
              <a:t>(art. 85 LCP)</a:t>
            </a:r>
          </a:p>
          <a:p>
            <a:pPr marL="292608" lvl="1" indent="0">
              <a:buNone/>
            </a:pPr>
            <a:r>
              <a:rPr lang="fr-CH" sz="1600" dirty="0"/>
              <a:t>Le remploi permet de se faire rembourser l'impôt correspondant à la vente d’un bien immobilier aux conditions suivantes: </a:t>
            </a:r>
          </a:p>
          <a:p>
            <a:pPr marL="578358" lvl="1" indent="-285750"/>
            <a:r>
              <a:rPr lang="fr-CH" sz="1600" dirty="0"/>
              <a:t>Vente du logement du contribuable ; </a:t>
            </a:r>
          </a:p>
          <a:p>
            <a:pPr marL="578358" lvl="1" indent="-285750"/>
            <a:r>
              <a:rPr lang="fr-CH" sz="1600" dirty="0"/>
              <a:t>Réinvestissement du produit de l’aliénation dans l'achat d'un nouveau logement dans les 5 ans qui suivent la vente ;  </a:t>
            </a:r>
          </a:p>
          <a:p>
            <a:pPr marL="578358" lvl="1" indent="-285750"/>
            <a:r>
              <a:rPr lang="fr-CH" sz="1600" dirty="0"/>
              <a:t>Réinvestissement dans un nouveau logement situé en Suisse ; </a:t>
            </a:r>
          </a:p>
          <a:p>
            <a:pPr marL="578358" lvl="1" indent="-285750"/>
            <a:r>
              <a:rPr lang="fr-CH" sz="1600" dirty="0"/>
              <a:t>Que le contribuable y soit domicilié.</a:t>
            </a:r>
          </a:p>
          <a:p>
            <a:pPr marL="292608" lvl="1" indent="0">
              <a:buNone/>
            </a:pPr>
            <a:endParaRPr lang="fr-CH" sz="1600" dirty="0"/>
          </a:p>
          <a:p>
            <a:pPr marL="578358" lvl="1" indent="-285750">
              <a:lnSpc>
                <a:spcPct val="100000"/>
              </a:lnSpc>
              <a:buFont typeface="Wingdings" panose="05000000000000000000" pitchFamily="2" charset="2"/>
              <a:buChar char="v"/>
            </a:pPr>
            <a:r>
              <a:rPr lang="fr-CH" sz="1900" b="1" dirty="0"/>
              <a:t>En cas de donation / succession</a:t>
            </a:r>
          </a:p>
          <a:p>
            <a:pPr marL="292608" lvl="1" indent="0">
              <a:buNone/>
            </a:pPr>
            <a:r>
              <a:rPr lang="fr-CH" sz="1600" b="1" dirty="0"/>
              <a:t>IBGI : </a:t>
            </a:r>
            <a:r>
              <a:rPr lang="da-DK" sz="1600" b="1" dirty="0"/>
              <a:t>(art. 12 al.  3 LHID) - </a:t>
            </a:r>
            <a:r>
              <a:rPr lang="fr-CH" sz="1600" b="1" dirty="0"/>
              <a:t>Art. 81 LCP: dans les deux cas </a:t>
            </a:r>
            <a:r>
              <a:rPr lang="fr-CH" sz="1600" dirty="0"/>
              <a:t>l’imposition de la plus-value réalisée sur le bien immobilier est prorogée (différée). </a:t>
            </a:r>
          </a:p>
          <a:p>
            <a:pPr marL="292608" lvl="1" indent="0">
              <a:buNone/>
            </a:pPr>
            <a:r>
              <a:rPr lang="fr-CH" sz="1600" b="1" dirty="0"/>
              <a:t>Droits de donation / succession à considérer selon la situation. </a:t>
            </a:r>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t>18</a:t>
            </a:fld>
            <a:endParaRPr lang="fr-CH"/>
          </a:p>
        </p:txBody>
      </p:sp>
      <p:sp>
        <p:nvSpPr>
          <p:cNvPr id="7" name="Espace réservé du pied de page 3">
            <a:extLst>
              <a:ext uri="{FF2B5EF4-FFF2-40B4-BE49-F238E27FC236}">
                <a16:creationId xmlns:a16="http://schemas.microsoft.com/office/drawing/2014/main" id="{FD05442B-C111-45DE-9F3A-F9026B7F9871}"/>
              </a:ext>
            </a:extLst>
          </p:cNvPr>
          <p:cNvSpPr>
            <a:spLocks noGrp="1"/>
          </p:cNvSpPr>
          <p:nvPr>
            <p:ph type="ftr" sz="quarter" idx="11"/>
          </p:nvPr>
        </p:nvSpPr>
        <p:spPr>
          <a:xfrm>
            <a:off x="2754920" y="6459785"/>
            <a:ext cx="6553201" cy="365125"/>
          </a:xfrm>
        </p:spPr>
        <p:txBody>
          <a:bodyPr/>
          <a:lstStyle/>
          <a:p>
            <a:r>
              <a:rPr lang="fr-MC" dirty="0"/>
              <a:t>Stéphane Tanner (Tanner Conseil SA) - </a:t>
            </a:r>
            <a:r>
              <a:rPr lang="fr-CH" dirty="0"/>
              <a:t>IMMOBILIER A GENEVE : CE QU’IL FAUT SAVOIR </a:t>
            </a:r>
          </a:p>
        </p:txBody>
      </p:sp>
    </p:spTree>
    <p:extLst>
      <p:ext uri="{BB962C8B-B14F-4D97-AF65-F5344CB8AC3E}">
        <p14:creationId xmlns:p14="http://schemas.microsoft.com/office/powerpoint/2010/main" val="1976991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pPr algn="ctr"/>
            <a:r>
              <a:rPr lang="fr-CH" sz="7200" dirty="0">
                <a:cs typeface="Arial" panose="020B0604020202020204" pitchFamily="34" charset="0"/>
              </a:rPr>
              <a:t>IMMOBILIER A GENEVE : CE QU’IL FAUT SAVOIR</a:t>
            </a:r>
          </a:p>
        </p:txBody>
      </p:sp>
      <p:sp>
        <p:nvSpPr>
          <p:cNvPr id="3" name="Sous-titre 2"/>
          <p:cNvSpPr>
            <a:spLocks noGrp="1"/>
          </p:cNvSpPr>
          <p:nvPr>
            <p:ph type="subTitle" idx="1"/>
          </p:nvPr>
        </p:nvSpPr>
        <p:spPr/>
        <p:txBody>
          <a:bodyPr/>
          <a:lstStyle/>
          <a:p>
            <a:pPr algn="ctr"/>
            <a:r>
              <a:rPr lang="fr-CH" sz="1100" dirty="0"/>
              <a:t>16 avril 2019 - American international club of geneva</a:t>
            </a:r>
          </a:p>
        </p:txBody>
      </p:sp>
      <p:sp>
        <p:nvSpPr>
          <p:cNvPr id="4" name="Espace réservé du pied de page 3"/>
          <p:cNvSpPr>
            <a:spLocks noGrp="1"/>
          </p:cNvSpPr>
          <p:nvPr>
            <p:ph type="ftr" sz="quarter" idx="11"/>
          </p:nvPr>
        </p:nvSpPr>
        <p:spPr>
          <a:xfrm>
            <a:off x="2754920" y="6459785"/>
            <a:ext cx="6553201" cy="365125"/>
          </a:xfrm>
        </p:spPr>
        <p:txBody>
          <a:bodyPr/>
          <a:lstStyle/>
          <a:p>
            <a:r>
              <a:rPr lang="fr-MC" dirty="0"/>
              <a:t>Stéphane Tanner (Tanner Conseil SA) - </a:t>
            </a:r>
            <a:r>
              <a:rPr lang="fr-CH" dirty="0"/>
              <a:t>IMMOBILIER A GENEVE : CE QU’IL FAUT SAVOIR </a:t>
            </a:r>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t>2</a:t>
            </a:fld>
            <a:endParaRPr lang="fr-CH"/>
          </a:p>
        </p:txBody>
      </p:sp>
    </p:spTree>
    <p:extLst>
      <p:ext uri="{BB962C8B-B14F-4D97-AF65-F5344CB8AC3E}">
        <p14:creationId xmlns:p14="http://schemas.microsoft.com/office/powerpoint/2010/main" val="1904485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286604"/>
            <a:ext cx="10058400" cy="784316"/>
          </a:xfrm>
        </p:spPr>
        <p:txBody>
          <a:bodyPr/>
          <a:lstStyle/>
          <a:p>
            <a:r>
              <a:rPr lang="fr-CH" dirty="0"/>
              <a:t>Plan de présentation</a:t>
            </a:r>
          </a:p>
        </p:txBody>
      </p:sp>
      <p:sp>
        <p:nvSpPr>
          <p:cNvPr id="3" name="Espace réservé du contenu 2"/>
          <p:cNvSpPr>
            <a:spLocks noGrp="1"/>
          </p:cNvSpPr>
          <p:nvPr>
            <p:ph idx="1"/>
          </p:nvPr>
        </p:nvSpPr>
        <p:spPr>
          <a:xfrm>
            <a:off x="838200" y="957932"/>
            <a:ext cx="10515600" cy="4891860"/>
          </a:xfrm>
        </p:spPr>
        <p:txBody>
          <a:bodyPr>
            <a:normAutofit/>
          </a:bodyPr>
          <a:lstStyle/>
          <a:p>
            <a:pPr marL="749808" lvl="1" indent="-457200">
              <a:buFont typeface="+mj-lt"/>
              <a:buAutoNum type="arabicPeriod"/>
            </a:pPr>
            <a:endParaRPr lang="fr-CH" b="1" dirty="0"/>
          </a:p>
          <a:p>
            <a:pPr marL="749808" lvl="1" indent="-457200">
              <a:buFont typeface="+mj-lt"/>
              <a:buAutoNum type="arabicPeriod"/>
            </a:pPr>
            <a:endParaRPr lang="fr-CH" b="1" dirty="0"/>
          </a:p>
          <a:p>
            <a:pPr marL="749808" lvl="1" indent="-457200">
              <a:buFont typeface="+mj-lt"/>
              <a:buAutoNum type="arabicPeriod"/>
            </a:pPr>
            <a:endParaRPr lang="fr-CH" b="1" dirty="0"/>
          </a:p>
          <a:p>
            <a:pPr marL="749808" lvl="1" indent="-457200">
              <a:buFont typeface="+mj-lt"/>
              <a:buAutoNum type="arabicPeriod"/>
            </a:pPr>
            <a:r>
              <a:rPr lang="fr-CH" dirty="0"/>
              <a:t>Acquisition d’un bien immobilier d’habitation </a:t>
            </a:r>
          </a:p>
          <a:p>
            <a:pPr marL="475488" lvl="2" indent="0">
              <a:buNone/>
            </a:pPr>
            <a:r>
              <a:rPr lang="fr-CH" dirty="0"/>
              <a:t>	Acquisition en directe</a:t>
            </a:r>
          </a:p>
          <a:p>
            <a:pPr marL="475488" lvl="2" indent="0">
              <a:buNone/>
            </a:pPr>
            <a:endParaRPr lang="fr-CH" dirty="0"/>
          </a:p>
          <a:p>
            <a:pPr marL="749808" lvl="1" indent="-457200">
              <a:buFont typeface="+mj-lt"/>
              <a:buAutoNum type="arabicPeriod"/>
            </a:pPr>
            <a:r>
              <a:rPr lang="fr-CH" dirty="0"/>
              <a:t>Détention d’un bien immobilier d’habitation</a:t>
            </a:r>
          </a:p>
          <a:p>
            <a:pPr marL="932688" lvl="2" indent="-457200">
              <a:buFont typeface="+mj-lt"/>
              <a:buAutoNum type="alphaLcPeriod"/>
            </a:pPr>
            <a:r>
              <a:rPr lang="fr-CH" dirty="0"/>
              <a:t>Immeuble : valeur locative et impôt sur la fortune </a:t>
            </a:r>
          </a:p>
          <a:p>
            <a:pPr marL="932688" lvl="2" indent="-457200">
              <a:buFont typeface="+mj-lt"/>
              <a:buAutoNum type="alphaLcPeriod"/>
            </a:pPr>
            <a:r>
              <a:rPr lang="fr-CH" dirty="0"/>
              <a:t>Impôt immobilier complémentaire </a:t>
            </a:r>
          </a:p>
          <a:p>
            <a:pPr marL="932688" lvl="2" indent="-457200">
              <a:buFont typeface="+mj-lt"/>
              <a:buAutoNum type="alphaLcPeriod"/>
            </a:pPr>
            <a:r>
              <a:rPr lang="fr-CH" dirty="0"/>
              <a:t>Déductions : déduction des frais d’entretien &amp; déduction des intérêts et des dettes hypothécaires</a:t>
            </a:r>
          </a:p>
          <a:p>
            <a:pPr marL="932688" lvl="2" indent="-457200">
              <a:buFont typeface="+mj-lt"/>
              <a:buAutoNum type="alphaLcPeriod"/>
            </a:pPr>
            <a:r>
              <a:rPr lang="fr-CH" dirty="0"/>
              <a:t>Vers l’abolition de la valeur locative?  </a:t>
            </a:r>
          </a:p>
          <a:p>
            <a:pPr marL="475488" lvl="2" indent="0">
              <a:buNone/>
            </a:pPr>
            <a:endParaRPr lang="fr-CH" dirty="0"/>
          </a:p>
          <a:p>
            <a:pPr marL="749808" lvl="1" indent="-457200">
              <a:buFont typeface="+mj-lt"/>
              <a:buAutoNum type="arabicPeriod"/>
            </a:pPr>
            <a:r>
              <a:rPr lang="fr-CH" dirty="0"/>
              <a:t>Transfert d’un bien immobilier d’habitation</a:t>
            </a:r>
          </a:p>
          <a:p>
            <a:pPr marL="475488" lvl="2" indent="0">
              <a:buNone/>
            </a:pPr>
            <a:r>
              <a:rPr lang="fr-CH" dirty="0"/>
              <a:t>	Effets fiscaux du transfert d’un bien immobilier d’habitation : vente VS donation / succession </a:t>
            </a:r>
          </a:p>
          <a:p>
            <a:pPr marL="749808" lvl="1" indent="-457200">
              <a:buFont typeface="+mj-lt"/>
              <a:buAutoNum type="arabicPeriod"/>
            </a:pPr>
            <a:endParaRPr lang="fr-CH" dirty="0"/>
          </a:p>
          <a:p>
            <a:pPr marL="749808" lvl="1" indent="-457200">
              <a:buFont typeface="+mj-lt"/>
              <a:buAutoNum type="arabicPeriod"/>
            </a:pPr>
            <a:endParaRPr lang="fr-CH" dirty="0"/>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t>3</a:t>
            </a:fld>
            <a:endParaRPr lang="fr-CH"/>
          </a:p>
        </p:txBody>
      </p:sp>
      <p:sp>
        <p:nvSpPr>
          <p:cNvPr id="7" name="Espace réservé du pied de page 3">
            <a:extLst>
              <a:ext uri="{FF2B5EF4-FFF2-40B4-BE49-F238E27FC236}">
                <a16:creationId xmlns:a16="http://schemas.microsoft.com/office/drawing/2014/main" id="{C0B974E1-D4B3-44BD-8468-A4FAEE80E9B9}"/>
              </a:ext>
            </a:extLst>
          </p:cNvPr>
          <p:cNvSpPr>
            <a:spLocks noGrp="1"/>
          </p:cNvSpPr>
          <p:nvPr>
            <p:ph type="ftr" sz="quarter" idx="11"/>
          </p:nvPr>
        </p:nvSpPr>
        <p:spPr>
          <a:xfrm>
            <a:off x="2754920" y="6459785"/>
            <a:ext cx="6553201" cy="365125"/>
          </a:xfrm>
        </p:spPr>
        <p:txBody>
          <a:bodyPr/>
          <a:lstStyle/>
          <a:p>
            <a:r>
              <a:rPr lang="fr-MC" dirty="0"/>
              <a:t>Stéphane Tanner (Tanner Conseil SA) - </a:t>
            </a:r>
            <a:r>
              <a:rPr lang="fr-CH" dirty="0"/>
              <a:t>IMMOBILIER A GENEVE : CE QU’IL FAUT SAVOIR </a:t>
            </a:r>
          </a:p>
        </p:txBody>
      </p:sp>
    </p:spTree>
    <p:extLst>
      <p:ext uri="{BB962C8B-B14F-4D97-AF65-F5344CB8AC3E}">
        <p14:creationId xmlns:p14="http://schemas.microsoft.com/office/powerpoint/2010/main" val="1843839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pied de page 3">
            <a:extLst>
              <a:ext uri="{FF2B5EF4-FFF2-40B4-BE49-F238E27FC236}">
                <a16:creationId xmlns:a16="http://schemas.microsoft.com/office/drawing/2014/main" id="{C0B974E1-D4B3-44BD-8468-A4FAEE80E9B9}"/>
              </a:ext>
            </a:extLst>
          </p:cNvPr>
          <p:cNvSpPr>
            <a:spLocks noGrp="1"/>
          </p:cNvSpPr>
          <p:nvPr>
            <p:ph type="ftr" sz="quarter" idx="11"/>
          </p:nvPr>
        </p:nvSpPr>
        <p:spPr/>
        <p:txBody>
          <a:bodyPr/>
          <a:lstStyle/>
          <a:p>
            <a:r>
              <a:rPr lang="fr-MC"/>
              <a:t>Stéphane Tanner (Tanner Conseil SA) - </a:t>
            </a:r>
            <a:r>
              <a:rPr lang="fr-CH"/>
              <a:t>IMMOBILIER A GENEVE : CE QU’IL FAUT SAVOIR </a:t>
            </a:r>
            <a:endParaRPr lang="fr-CH" dirty="0"/>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pPr/>
              <a:t>4</a:t>
            </a:fld>
            <a:endParaRPr lang="fr-CH"/>
          </a:p>
        </p:txBody>
      </p:sp>
      <p:pic>
        <p:nvPicPr>
          <p:cNvPr id="1026" name="Picture 2" descr="RÃ©sultat de recherche d'images pour &quot;dessin bonhomme powerpoint&quot;">
            <a:extLst>
              <a:ext uri="{FF2B5EF4-FFF2-40B4-BE49-F238E27FC236}">
                <a16:creationId xmlns:a16="http://schemas.microsoft.com/office/drawing/2014/main" id="{85FA5295-A0F2-4118-BBE6-87DA123F48C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3269" y="1152009"/>
            <a:ext cx="1325461" cy="1041435"/>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a:extLst>
              <a:ext uri="{FF2B5EF4-FFF2-40B4-BE49-F238E27FC236}">
                <a16:creationId xmlns:a16="http://schemas.microsoft.com/office/drawing/2014/main" id="{5BF1172E-7F26-49EA-BAE0-323C41E1A90E}"/>
              </a:ext>
            </a:extLst>
          </p:cNvPr>
          <p:cNvCxnSpPr>
            <a:cxnSpLocks/>
            <a:stCxn id="1026" idx="2"/>
            <a:endCxn id="1028" idx="0"/>
          </p:cNvCxnSpPr>
          <p:nvPr/>
        </p:nvCxnSpPr>
        <p:spPr>
          <a:xfrm>
            <a:off x="6096000" y="2193444"/>
            <a:ext cx="0" cy="178368"/>
          </a:xfrm>
          <a:prstGeom prst="line">
            <a:avLst/>
          </a:prstGeom>
        </p:spPr>
        <p:style>
          <a:lnRef idx="1">
            <a:schemeClr val="accent1"/>
          </a:lnRef>
          <a:fillRef idx="0">
            <a:schemeClr val="accent1"/>
          </a:fillRef>
          <a:effectRef idx="0">
            <a:schemeClr val="accent1"/>
          </a:effectRef>
          <a:fontRef idx="minor">
            <a:schemeClr val="tx1"/>
          </a:fontRef>
        </p:style>
      </p:cxnSp>
      <p:pic>
        <p:nvPicPr>
          <p:cNvPr id="1028" name="Picture 4" descr="RÃ©sultat de recherche d'images pour &quot;icon house powerpoint&quot;">
            <a:extLst>
              <a:ext uri="{FF2B5EF4-FFF2-40B4-BE49-F238E27FC236}">
                <a16:creationId xmlns:a16="http://schemas.microsoft.com/office/drawing/2014/main" id="{5647CF94-44C4-43D5-9B90-CA4794622F7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73685" y="2371812"/>
            <a:ext cx="1044630" cy="1044630"/>
          </a:xfrm>
          <a:prstGeom prst="rect">
            <a:avLst/>
          </a:prstGeom>
          <a:noFill/>
          <a:extLst>
            <a:ext uri="{909E8E84-426E-40DD-AFC4-6F175D3DCCD1}">
              <a14:hiddenFill xmlns:a14="http://schemas.microsoft.com/office/drawing/2010/main">
                <a:solidFill>
                  <a:srgbClr val="FFFFFF"/>
                </a:solidFill>
              </a14:hiddenFill>
            </a:ext>
          </a:extLst>
        </p:spPr>
      </p:pic>
      <p:cxnSp>
        <p:nvCxnSpPr>
          <p:cNvPr id="21" name="Straight Connector 20">
            <a:extLst>
              <a:ext uri="{FF2B5EF4-FFF2-40B4-BE49-F238E27FC236}">
                <a16:creationId xmlns:a16="http://schemas.microsoft.com/office/drawing/2014/main" id="{681FAFC0-B04F-4056-8659-91D69BBBBE42}"/>
              </a:ext>
            </a:extLst>
          </p:cNvPr>
          <p:cNvCxnSpPr>
            <a:cxnSpLocks/>
            <a:stCxn id="1028" idx="2"/>
            <a:endCxn id="29" idx="0"/>
          </p:cNvCxnSpPr>
          <p:nvPr/>
        </p:nvCxnSpPr>
        <p:spPr>
          <a:xfrm flipH="1">
            <a:off x="3919573" y="3416442"/>
            <a:ext cx="2176427" cy="860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B979852-7A13-4B28-BA8B-C2CA40990FB9}"/>
              </a:ext>
            </a:extLst>
          </p:cNvPr>
          <p:cNvCxnSpPr>
            <a:cxnSpLocks/>
            <a:stCxn id="1028" idx="2"/>
            <a:endCxn id="32" idx="0"/>
          </p:cNvCxnSpPr>
          <p:nvPr/>
        </p:nvCxnSpPr>
        <p:spPr>
          <a:xfrm>
            <a:off x="6096000" y="3416442"/>
            <a:ext cx="24307" cy="86003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41383-2301-4F12-8737-95120666CE85}"/>
              </a:ext>
            </a:extLst>
          </p:cNvPr>
          <p:cNvCxnSpPr>
            <a:cxnSpLocks/>
            <a:stCxn id="1028" idx="2"/>
            <a:endCxn id="33" idx="0"/>
          </p:cNvCxnSpPr>
          <p:nvPr/>
        </p:nvCxnSpPr>
        <p:spPr>
          <a:xfrm>
            <a:off x="6096000" y="3416442"/>
            <a:ext cx="2329734" cy="848141"/>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806D8875-E9F8-4696-A860-655B96B88FC4}"/>
              </a:ext>
            </a:extLst>
          </p:cNvPr>
          <p:cNvSpPr txBox="1"/>
          <p:nvPr/>
        </p:nvSpPr>
        <p:spPr>
          <a:xfrm>
            <a:off x="2936148" y="4276478"/>
            <a:ext cx="1966850" cy="584775"/>
          </a:xfrm>
          <a:prstGeom prst="rect">
            <a:avLst/>
          </a:prstGeom>
          <a:noFill/>
          <a:ln>
            <a:solidFill>
              <a:schemeClr val="accent1"/>
            </a:solidFill>
          </a:ln>
        </p:spPr>
        <p:txBody>
          <a:bodyPr wrap="square" rtlCol="0">
            <a:spAutoFit/>
          </a:bodyPr>
          <a:lstStyle/>
          <a:p>
            <a:pPr algn="ctr"/>
            <a:r>
              <a:rPr lang="fr-CH" b="1" dirty="0">
                <a:latin typeface="Arial" panose="020B0604020202020204" pitchFamily="34" charset="0"/>
                <a:cs typeface="Arial" panose="020B0604020202020204" pitchFamily="34" charset="0"/>
              </a:rPr>
              <a:t>Achat</a:t>
            </a:r>
            <a:r>
              <a:rPr lang="fr-CH" dirty="0"/>
              <a:t> </a:t>
            </a:r>
          </a:p>
          <a:p>
            <a:pPr marL="171450" indent="-171450" algn="ctr">
              <a:buFont typeface="Arial" panose="020B0604020202020204" pitchFamily="34" charset="0"/>
              <a:buChar char="•"/>
            </a:pPr>
            <a:r>
              <a:rPr lang="fr-CH" sz="1400" b="1" dirty="0"/>
              <a:t>Droit de mutation 3% </a:t>
            </a:r>
          </a:p>
        </p:txBody>
      </p:sp>
      <p:sp>
        <p:nvSpPr>
          <p:cNvPr id="32" name="TextBox 31">
            <a:extLst>
              <a:ext uri="{FF2B5EF4-FFF2-40B4-BE49-F238E27FC236}">
                <a16:creationId xmlns:a16="http://schemas.microsoft.com/office/drawing/2014/main" id="{8D83FAD2-333A-46AA-A3FD-E5EDE0A42163}"/>
              </a:ext>
            </a:extLst>
          </p:cNvPr>
          <p:cNvSpPr txBox="1"/>
          <p:nvPr/>
        </p:nvSpPr>
        <p:spPr>
          <a:xfrm>
            <a:off x="5032188" y="4276477"/>
            <a:ext cx="2176237" cy="1015663"/>
          </a:xfrm>
          <a:prstGeom prst="rect">
            <a:avLst/>
          </a:prstGeom>
          <a:noFill/>
          <a:ln>
            <a:solidFill>
              <a:schemeClr val="accent1"/>
            </a:solidFill>
          </a:ln>
        </p:spPr>
        <p:txBody>
          <a:bodyPr wrap="square" rtlCol="0">
            <a:spAutoFit/>
          </a:bodyPr>
          <a:lstStyle/>
          <a:p>
            <a:pPr algn="ctr"/>
            <a:r>
              <a:rPr lang="fr-CH" b="1" dirty="0">
                <a:latin typeface="Arial" panose="020B0604020202020204" pitchFamily="34" charset="0"/>
                <a:cs typeface="Arial" panose="020B0604020202020204" pitchFamily="34" charset="0"/>
              </a:rPr>
              <a:t>Détention</a:t>
            </a:r>
            <a:r>
              <a:rPr lang="fr-CH" dirty="0"/>
              <a:t> </a:t>
            </a:r>
          </a:p>
          <a:p>
            <a:pPr marL="171450" indent="-171450" algn="ctr">
              <a:buFont typeface="Arial" panose="020B0604020202020204" pitchFamily="34" charset="0"/>
              <a:buChar char="•"/>
            </a:pPr>
            <a:r>
              <a:rPr lang="fr-CH" sz="1400" b="1" dirty="0"/>
              <a:t>I. s/ revenu 40%</a:t>
            </a:r>
          </a:p>
          <a:p>
            <a:pPr marL="171450" indent="-171450" algn="ctr">
              <a:buFont typeface="Arial" panose="020B0604020202020204" pitchFamily="34" charset="0"/>
              <a:buChar char="•"/>
            </a:pPr>
            <a:r>
              <a:rPr lang="fr-CH" sz="1400" b="1" dirty="0"/>
              <a:t>I. s/ fortune 1% </a:t>
            </a:r>
          </a:p>
          <a:p>
            <a:pPr marL="171450" indent="-171450" algn="ctr">
              <a:buFont typeface="Arial" panose="020B0604020202020204" pitchFamily="34" charset="0"/>
              <a:buChar char="•"/>
            </a:pPr>
            <a:r>
              <a:rPr lang="fr-CH" sz="1400" b="1" dirty="0"/>
              <a:t>IIC 1‰</a:t>
            </a:r>
          </a:p>
        </p:txBody>
      </p:sp>
      <p:sp>
        <p:nvSpPr>
          <p:cNvPr id="33" name="TextBox 32">
            <a:extLst>
              <a:ext uri="{FF2B5EF4-FFF2-40B4-BE49-F238E27FC236}">
                <a16:creationId xmlns:a16="http://schemas.microsoft.com/office/drawing/2014/main" id="{F310F5DC-F365-4372-A579-0A0F8C34F338}"/>
              </a:ext>
            </a:extLst>
          </p:cNvPr>
          <p:cNvSpPr txBox="1"/>
          <p:nvPr/>
        </p:nvSpPr>
        <p:spPr>
          <a:xfrm>
            <a:off x="7337615" y="4264583"/>
            <a:ext cx="2176237" cy="1015663"/>
          </a:xfrm>
          <a:prstGeom prst="rect">
            <a:avLst/>
          </a:prstGeom>
          <a:noFill/>
          <a:ln>
            <a:solidFill>
              <a:schemeClr val="accent1"/>
            </a:solidFill>
          </a:ln>
        </p:spPr>
        <p:txBody>
          <a:bodyPr wrap="square" rtlCol="0">
            <a:spAutoFit/>
          </a:bodyPr>
          <a:lstStyle/>
          <a:p>
            <a:pPr algn="ctr"/>
            <a:r>
              <a:rPr lang="fr-CH" b="1" dirty="0">
                <a:latin typeface="Arial" panose="020B0604020202020204" pitchFamily="34" charset="0"/>
                <a:cs typeface="Arial" panose="020B0604020202020204" pitchFamily="34" charset="0"/>
              </a:rPr>
              <a:t>Transfert</a:t>
            </a:r>
            <a:r>
              <a:rPr lang="fr-CH" dirty="0"/>
              <a:t> </a:t>
            </a:r>
          </a:p>
          <a:p>
            <a:pPr marL="171450" indent="-171450" algn="ctr">
              <a:buFont typeface="Arial" panose="020B0604020202020204" pitchFamily="34" charset="0"/>
              <a:buChar char="•"/>
            </a:pPr>
            <a:r>
              <a:rPr lang="fr-CH" sz="1400" b="1" dirty="0"/>
              <a:t>IBGI </a:t>
            </a:r>
          </a:p>
          <a:p>
            <a:pPr marL="171450" indent="-171450" algn="ctr">
              <a:buFont typeface="Arial" panose="020B0604020202020204" pitchFamily="34" charset="0"/>
              <a:buChar char="•"/>
            </a:pPr>
            <a:r>
              <a:rPr lang="fr-CH" sz="1400" b="1" dirty="0"/>
              <a:t>Droits de donation</a:t>
            </a:r>
          </a:p>
          <a:p>
            <a:pPr marL="171450" indent="-171450" algn="ctr">
              <a:buFont typeface="Arial" panose="020B0604020202020204" pitchFamily="34" charset="0"/>
              <a:buChar char="•"/>
            </a:pPr>
            <a:r>
              <a:rPr lang="fr-CH" sz="1400" b="1" dirty="0"/>
              <a:t>Droits de succession</a:t>
            </a:r>
          </a:p>
        </p:txBody>
      </p:sp>
      <p:sp>
        <p:nvSpPr>
          <p:cNvPr id="65" name="Titre 1">
            <a:extLst>
              <a:ext uri="{FF2B5EF4-FFF2-40B4-BE49-F238E27FC236}">
                <a16:creationId xmlns:a16="http://schemas.microsoft.com/office/drawing/2014/main" id="{D1E7CEA2-E143-4F5B-B731-41B8405D50A5}"/>
              </a:ext>
            </a:extLst>
          </p:cNvPr>
          <p:cNvSpPr txBox="1">
            <a:spLocks/>
          </p:cNvSpPr>
          <p:nvPr/>
        </p:nvSpPr>
        <p:spPr>
          <a:xfrm>
            <a:off x="1097280" y="286604"/>
            <a:ext cx="10058400" cy="78431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fr-CH" dirty="0"/>
              <a:t>Vue globale  </a:t>
            </a:r>
          </a:p>
        </p:txBody>
      </p:sp>
    </p:spTree>
    <p:extLst>
      <p:ext uri="{BB962C8B-B14F-4D97-AF65-F5344CB8AC3E}">
        <p14:creationId xmlns:p14="http://schemas.microsoft.com/office/powerpoint/2010/main" val="3567497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286604"/>
            <a:ext cx="10515600" cy="784316"/>
          </a:xfrm>
        </p:spPr>
        <p:txBody>
          <a:bodyPr>
            <a:normAutofit fontScale="90000"/>
          </a:bodyPr>
          <a:lstStyle/>
          <a:p>
            <a:r>
              <a:rPr lang="fr-CH" dirty="0"/>
              <a:t>1. Acquisition d’un bien immobilier d’habitation </a:t>
            </a:r>
          </a:p>
        </p:txBody>
      </p:sp>
      <p:sp>
        <p:nvSpPr>
          <p:cNvPr id="3" name="Espace réservé du contenu 2"/>
          <p:cNvSpPr>
            <a:spLocks noGrp="1"/>
          </p:cNvSpPr>
          <p:nvPr>
            <p:ph idx="1"/>
          </p:nvPr>
        </p:nvSpPr>
        <p:spPr>
          <a:xfrm>
            <a:off x="838200" y="1150746"/>
            <a:ext cx="10515600" cy="5229212"/>
          </a:xfrm>
        </p:spPr>
        <p:txBody>
          <a:bodyPr>
            <a:normAutofit/>
          </a:bodyPr>
          <a:lstStyle/>
          <a:p>
            <a:pPr marL="749808" lvl="1" indent="-457200">
              <a:buFont typeface="+mj-lt"/>
              <a:buAutoNum type="arabicPeriod"/>
            </a:pPr>
            <a:endParaRPr lang="fr-CH" b="1" dirty="0"/>
          </a:p>
          <a:p>
            <a:pPr marL="292608" lvl="1" indent="0">
              <a:buNone/>
            </a:pPr>
            <a:endParaRPr lang="fr-CH" b="1" dirty="0"/>
          </a:p>
          <a:p>
            <a:pPr marL="578358" lvl="1" indent="-285750">
              <a:buFont typeface="Wingdings" panose="05000000000000000000" pitchFamily="2" charset="2"/>
              <a:buChar char="v"/>
            </a:pPr>
            <a:r>
              <a:rPr lang="fr-CH" sz="2100" b="1" dirty="0"/>
              <a:t>Droit de mutation </a:t>
            </a:r>
          </a:p>
          <a:p>
            <a:pPr marL="292608" lvl="1" indent="0">
              <a:buNone/>
            </a:pPr>
            <a:endParaRPr lang="fr-CH" i="1" u="sng" dirty="0"/>
          </a:p>
          <a:p>
            <a:pPr marL="292608" lvl="1" indent="0">
              <a:buNone/>
            </a:pPr>
            <a:r>
              <a:rPr lang="fr-CH" i="1" u="sng" dirty="0"/>
              <a:t>Acquisition en direct</a:t>
            </a:r>
          </a:p>
          <a:p>
            <a:pPr marL="292608" lvl="1" indent="0">
              <a:buNone/>
            </a:pPr>
            <a:endParaRPr lang="fr-CH" dirty="0"/>
          </a:p>
          <a:p>
            <a:pPr marL="292608" lvl="1" indent="0">
              <a:buNone/>
            </a:pPr>
            <a:r>
              <a:rPr lang="fr-CH" b="1" dirty="0"/>
              <a:t>Soumise à un droit de mutation de 3% </a:t>
            </a:r>
          </a:p>
          <a:p>
            <a:pPr marL="292608" lvl="1" indent="0">
              <a:buNone/>
            </a:pPr>
            <a:endParaRPr lang="fr-CH" dirty="0"/>
          </a:p>
          <a:p>
            <a:pPr marL="292608" lvl="1" indent="0">
              <a:buNone/>
            </a:pPr>
            <a:r>
              <a:rPr lang="fr-CH" i="1" u="sng" dirty="0"/>
              <a:t>CASATAX </a:t>
            </a:r>
          </a:p>
          <a:p>
            <a:pPr marL="292608" lvl="1" indent="0">
              <a:buNone/>
            </a:pPr>
            <a:endParaRPr lang="fr-CH" dirty="0"/>
          </a:p>
          <a:p>
            <a:pPr marL="292608" lvl="1" indent="0">
              <a:buNone/>
            </a:pPr>
            <a:r>
              <a:rPr lang="fr-CH" b="1" dirty="0"/>
              <a:t>Réduction des droits d’enregistrements  - Maximum CHF 17’755</a:t>
            </a:r>
            <a:r>
              <a:rPr lang="fr-CH" dirty="0"/>
              <a:t> sur les droits de vente et réduction de 50% des droits sur les actes hypothécaires.</a:t>
            </a:r>
          </a:p>
          <a:p>
            <a:pPr marL="292608" lvl="1" indent="0">
              <a:buNone/>
            </a:pPr>
            <a:r>
              <a:rPr lang="fr-CH" dirty="0"/>
              <a:t>En cas de non-respect de l’une des conditions, le contribuable doit rembourser les avantages reçus. </a:t>
            </a:r>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t>5</a:t>
            </a:fld>
            <a:endParaRPr lang="fr-CH"/>
          </a:p>
        </p:txBody>
      </p:sp>
      <p:sp>
        <p:nvSpPr>
          <p:cNvPr id="7" name="Espace réservé du pied de page 3">
            <a:extLst>
              <a:ext uri="{FF2B5EF4-FFF2-40B4-BE49-F238E27FC236}">
                <a16:creationId xmlns:a16="http://schemas.microsoft.com/office/drawing/2014/main" id="{C3FCC295-2B13-4B9B-AE6A-DACEE1D41746}"/>
              </a:ext>
            </a:extLst>
          </p:cNvPr>
          <p:cNvSpPr>
            <a:spLocks noGrp="1"/>
          </p:cNvSpPr>
          <p:nvPr>
            <p:ph type="ftr" sz="quarter" idx="11"/>
          </p:nvPr>
        </p:nvSpPr>
        <p:spPr>
          <a:xfrm>
            <a:off x="2754920" y="6459785"/>
            <a:ext cx="6553201" cy="365125"/>
          </a:xfrm>
        </p:spPr>
        <p:txBody>
          <a:bodyPr/>
          <a:lstStyle/>
          <a:p>
            <a:r>
              <a:rPr lang="fr-MC" dirty="0"/>
              <a:t>Stéphane Tanner (Tanner Conseil SA) - </a:t>
            </a:r>
            <a:r>
              <a:rPr lang="fr-CH" dirty="0"/>
              <a:t>IMMOBILIER A GENEVE : CE QU’IL FAUT SAVOIR </a:t>
            </a:r>
          </a:p>
        </p:txBody>
      </p:sp>
    </p:spTree>
    <p:extLst>
      <p:ext uri="{BB962C8B-B14F-4D97-AF65-F5344CB8AC3E}">
        <p14:creationId xmlns:p14="http://schemas.microsoft.com/office/powerpoint/2010/main" val="2085412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286604"/>
            <a:ext cx="10515600" cy="784316"/>
          </a:xfrm>
        </p:spPr>
        <p:txBody>
          <a:bodyPr>
            <a:normAutofit fontScale="90000"/>
          </a:bodyPr>
          <a:lstStyle/>
          <a:p>
            <a:r>
              <a:rPr lang="fr-CH" dirty="0"/>
              <a:t>1. Acquisition d’un bien immobilier d’habitation </a:t>
            </a:r>
          </a:p>
        </p:txBody>
      </p:sp>
      <p:sp>
        <p:nvSpPr>
          <p:cNvPr id="3" name="Espace réservé du contenu 2"/>
          <p:cNvSpPr>
            <a:spLocks noGrp="1"/>
          </p:cNvSpPr>
          <p:nvPr>
            <p:ph idx="1"/>
          </p:nvPr>
        </p:nvSpPr>
        <p:spPr>
          <a:xfrm>
            <a:off x="838200" y="1150746"/>
            <a:ext cx="10515600" cy="5229212"/>
          </a:xfrm>
        </p:spPr>
        <p:txBody>
          <a:bodyPr>
            <a:normAutofit fontScale="92500" lnSpcReduction="20000"/>
          </a:bodyPr>
          <a:lstStyle/>
          <a:p>
            <a:pPr marL="749808" lvl="1" indent="-457200">
              <a:buFont typeface="+mj-lt"/>
              <a:buAutoNum type="arabicPeriod"/>
            </a:pPr>
            <a:endParaRPr lang="fr-CH" b="1" dirty="0"/>
          </a:p>
          <a:p>
            <a:pPr marL="292608" lvl="1" indent="0">
              <a:lnSpc>
                <a:spcPct val="100000"/>
              </a:lnSpc>
              <a:buNone/>
            </a:pPr>
            <a:r>
              <a:rPr lang="fr-CH" sz="2300" b="1" dirty="0"/>
              <a:t>Acquisition en direct </a:t>
            </a:r>
          </a:p>
          <a:p>
            <a:pPr marL="292608" lvl="1" indent="0">
              <a:buNone/>
            </a:pPr>
            <a:endParaRPr lang="fr-CH" b="1" dirty="0"/>
          </a:p>
          <a:p>
            <a:pPr marL="578358" lvl="1" indent="-285750">
              <a:buFont typeface="Wingdings" panose="05000000000000000000" pitchFamily="2" charset="2"/>
              <a:buChar char="v"/>
            </a:pPr>
            <a:r>
              <a:rPr lang="fr-CH" sz="2100" b="1" dirty="0"/>
              <a:t>Droit de mutation </a:t>
            </a:r>
          </a:p>
          <a:p>
            <a:pPr marL="292608" lvl="1" indent="0">
              <a:buNone/>
            </a:pPr>
            <a:r>
              <a:rPr lang="fr-CH" i="1" u="sng" dirty="0"/>
              <a:t>Acquisition en direct</a:t>
            </a:r>
          </a:p>
          <a:p>
            <a:pPr marL="292608" lvl="1" indent="0">
              <a:buNone/>
            </a:pPr>
            <a:r>
              <a:rPr lang="fr-CH" dirty="0"/>
              <a:t>Art. 33 LDE - Transferts de biens immobiliers </a:t>
            </a:r>
          </a:p>
          <a:p>
            <a:pPr marL="292608" lvl="1" indent="0">
              <a:buNone/>
            </a:pPr>
            <a:r>
              <a:rPr lang="fr-CH" dirty="0"/>
              <a:t>1 Sont soumis obligatoirement au droit de 3%, sous réserve des exceptions prévues par la présente loi, tous les actes translatifs à titre onéreux de la propriété, de la nue-propriété ou de l’usufruit de biens immobiliers sis dans le canton de Genève, notamment les ventes, substitutions d’acquéreur, adjudications, apports et reprises de biens. </a:t>
            </a:r>
          </a:p>
          <a:p>
            <a:pPr marL="292608" lvl="1" indent="0">
              <a:buNone/>
            </a:pPr>
            <a:endParaRPr lang="fr-CH" dirty="0"/>
          </a:p>
          <a:p>
            <a:pPr marL="292608" lvl="1" indent="0">
              <a:buNone/>
            </a:pPr>
            <a:r>
              <a:rPr lang="fr-CH" i="1" u="sng" dirty="0"/>
              <a:t>CASATAX </a:t>
            </a:r>
          </a:p>
          <a:p>
            <a:pPr marL="292608" lvl="1" indent="0">
              <a:buNone/>
            </a:pPr>
            <a:r>
              <a:rPr lang="fr-CH" dirty="0"/>
              <a:t>Réduction des droits d’enregistrements (CHF 17’755 sur les droits de vente et réduction de 50% des droits sur les actes hypothécaires) aux conditions suivantes: </a:t>
            </a:r>
          </a:p>
          <a:p>
            <a:pPr marL="578358" lvl="1" indent="-285750">
              <a:buFontTx/>
              <a:buChar char="-"/>
            </a:pPr>
            <a:r>
              <a:rPr lang="fr-CH" dirty="0"/>
              <a:t>le bien acquis doit être utilisé comme domicile principal par l’acquéreur ; </a:t>
            </a:r>
          </a:p>
          <a:p>
            <a:pPr marL="578358" lvl="1" indent="-285750">
              <a:buFontTx/>
              <a:buChar char="-"/>
            </a:pPr>
            <a:r>
              <a:rPr lang="fr-CH" dirty="0"/>
              <a:t>l’acquéreur doit dans les deux ans au maximum depuis le transfert de propriété apporter la preuve de l’affectation de l’immeuble à sa résidence principale ; </a:t>
            </a:r>
          </a:p>
          <a:p>
            <a:pPr marL="578358" lvl="1" indent="-285750">
              <a:buFontTx/>
              <a:buChar char="-"/>
            </a:pPr>
            <a:r>
              <a:rPr lang="fr-CH" dirty="0"/>
              <a:t>l’acquéreur doit y conserver son domicile pendant 3 ans ; </a:t>
            </a:r>
          </a:p>
          <a:p>
            <a:pPr marL="578358" lvl="1" indent="-285750">
              <a:buFontTx/>
              <a:buChar char="-"/>
            </a:pPr>
            <a:r>
              <a:rPr lang="fr-CH" dirty="0"/>
              <a:t>le bien acquis ne doit pas dépasser la valeur de CHF 1’183’649.-.</a:t>
            </a:r>
          </a:p>
          <a:p>
            <a:pPr marL="292608" lvl="1" indent="0">
              <a:buNone/>
            </a:pPr>
            <a:endParaRPr lang="fr-CH" dirty="0"/>
          </a:p>
          <a:p>
            <a:pPr marL="292608" lvl="1" indent="0">
              <a:buNone/>
            </a:pPr>
            <a:r>
              <a:rPr lang="fr-CH" dirty="0"/>
              <a:t>En cas de non respect de l’une des conditions, le contribuable doit rembourser les avantages reçus. </a:t>
            </a:r>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t>6</a:t>
            </a:fld>
            <a:endParaRPr lang="fr-CH"/>
          </a:p>
        </p:txBody>
      </p:sp>
      <p:sp>
        <p:nvSpPr>
          <p:cNvPr id="7" name="Espace réservé du pied de page 3">
            <a:extLst>
              <a:ext uri="{FF2B5EF4-FFF2-40B4-BE49-F238E27FC236}">
                <a16:creationId xmlns:a16="http://schemas.microsoft.com/office/drawing/2014/main" id="{C3FCC295-2B13-4B9B-AE6A-DACEE1D41746}"/>
              </a:ext>
            </a:extLst>
          </p:cNvPr>
          <p:cNvSpPr>
            <a:spLocks noGrp="1"/>
          </p:cNvSpPr>
          <p:nvPr>
            <p:ph type="ftr" sz="quarter" idx="11"/>
          </p:nvPr>
        </p:nvSpPr>
        <p:spPr>
          <a:xfrm>
            <a:off x="2754920" y="6459785"/>
            <a:ext cx="6553201" cy="365125"/>
          </a:xfrm>
        </p:spPr>
        <p:txBody>
          <a:bodyPr/>
          <a:lstStyle/>
          <a:p>
            <a:r>
              <a:rPr lang="fr-MC" dirty="0"/>
              <a:t>Stéphane Tanner (Tanner Conseil SA) - </a:t>
            </a:r>
            <a:r>
              <a:rPr lang="fr-CH" dirty="0"/>
              <a:t>IMMOBILIER A GENEVE : CE QU’IL FAUT SAVOIR </a:t>
            </a:r>
          </a:p>
        </p:txBody>
      </p:sp>
    </p:spTree>
    <p:extLst>
      <p:ext uri="{BB962C8B-B14F-4D97-AF65-F5344CB8AC3E}">
        <p14:creationId xmlns:p14="http://schemas.microsoft.com/office/powerpoint/2010/main" val="3711537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pied de page 3">
            <a:extLst>
              <a:ext uri="{FF2B5EF4-FFF2-40B4-BE49-F238E27FC236}">
                <a16:creationId xmlns:a16="http://schemas.microsoft.com/office/drawing/2014/main" id="{C0B974E1-D4B3-44BD-8468-A4FAEE80E9B9}"/>
              </a:ext>
            </a:extLst>
          </p:cNvPr>
          <p:cNvSpPr>
            <a:spLocks noGrp="1"/>
          </p:cNvSpPr>
          <p:nvPr>
            <p:ph type="ftr" sz="quarter" idx="11"/>
          </p:nvPr>
        </p:nvSpPr>
        <p:spPr/>
        <p:txBody>
          <a:bodyPr/>
          <a:lstStyle/>
          <a:p>
            <a:r>
              <a:rPr lang="fr-MC"/>
              <a:t>Stéphane Tanner (Tanner Conseil SA) - </a:t>
            </a:r>
            <a:r>
              <a:rPr lang="fr-CH"/>
              <a:t>IMMOBILIER A GENEVE : CE QU’IL FAUT SAVOIR </a:t>
            </a:r>
            <a:endParaRPr lang="fr-CH" dirty="0"/>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pPr/>
              <a:t>7</a:t>
            </a:fld>
            <a:endParaRPr lang="fr-CH"/>
          </a:p>
        </p:txBody>
      </p:sp>
      <p:sp>
        <p:nvSpPr>
          <p:cNvPr id="15" name="Titre 1">
            <a:extLst>
              <a:ext uri="{FF2B5EF4-FFF2-40B4-BE49-F238E27FC236}">
                <a16:creationId xmlns:a16="http://schemas.microsoft.com/office/drawing/2014/main" id="{53B0D0C6-46B2-4137-8B78-6A39AC3840DA}"/>
              </a:ext>
            </a:extLst>
          </p:cNvPr>
          <p:cNvSpPr>
            <a:spLocks noGrp="1"/>
          </p:cNvSpPr>
          <p:nvPr>
            <p:ph type="title" idx="4294967295"/>
          </p:nvPr>
        </p:nvSpPr>
        <p:spPr>
          <a:xfrm>
            <a:off x="1097279" y="262171"/>
            <a:ext cx="10058400" cy="784225"/>
          </a:xfrm>
        </p:spPr>
        <p:txBody>
          <a:bodyPr>
            <a:normAutofit fontScale="90000"/>
          </a:bodyPr>
          <a:lstStyle/>
          <a:p>
            <a:pPr algn="ctr"/>
            <a:r>
              <a:rPr lang="fr-CH" dirty="0"/>
              <a:t>Assiette fiscale </a:t>
            </a:r>
            <a:br>
              <a:rPr lang="fr-CH" dirty="0"/>
            </a:br>
            <a:r>
              <a:rPr lang="fr-CH" sz="1300" dirty="0"/>
              <a:t>Situation actuelle </a:t>
            </a:r>
            <a:endParaRPr lang="fr-CH" dirty="0"/>
          </a:p>
        </p:txBody>
      </p:sp>
      <p:cxnSp>
        <p:nvCxnSpPr>
          <p:cNvPr id="6" name="Straight Connector 5">
            <a:extLst>
              <a:ext uri="{FF2B5EF4-FFF2-40B4-BE49-F238E27FC236}">
                <a16:creationId xmlns:a16="http://schemas.microsoft.com/office/drawing/2014/main" id="{4005123F-E17B-4EE3-89DC-A2A18014B3BD}"/>
              </a:ext>
            </a:extLst>
          </p:cNvPr>
          <p:cNvCxnSpPr/>
          <p:nvPr/>
        </p:nvCxnSpPr>
        <p:spPr>
          <a:xfrm>
            <a:off x="6235537" y="1331622"/>
            <a:ext cx="0" cy="400154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F6A7D64-384E-4743-A66B-5F9AA712AE8B}"/>
              </a:ext>
            </a:extLst>
          </p:cNvPr>
          <p:cNvCxnSpPr/>
          <p:nvPr/>
        </p:nvCxnSpPr>
        <p:spPr>
          <a:xfrm>
            <a:off x="1163488" y="1331622"/>
            <a:ext cx="9878633"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277CE33-5372-4912-B81D-C1FE8CB21C8D}"/>
              </a:ext>
            </a:extLst>
          </p:cNvPr>
          <p:cNvSpPr txBox="1"/>
          <p:nvPr/>
        </p:nvSpPr>
        <p:spPr>
          <a:xfrm>
            <a:off x="2963638" y="1433216"/>
            <a:ext cx="2239855" cy="400110"/>
          </a:xfrm>
          <a:prstGeom prst="rect">
            <a:avLst/>
          </a:prstGeom>
          <a:noFill/>
        </p:spPr>
        <p:txBody>
          <a:bodyPr wrap="square" rtlCol="0">
            <a:spAutoFit/>
          </a:bodyPr>
          <a:lstStyle/>
          <a:p>
            <a:r>
              <a:rPr lang="fr-CH" sz="2000" b="1" u="sng" dirty="0">
                <a:solidFill>
                  <a:schemeClr val="accent1"/>
                </a:solidFill>
              </a:rPr>
              <a:t>Revenu </a:t>
            </a:r>
          </a:p>
        </p:txBody>
      </p:sp>
      <p:sp>
        <p:nvSpPr>
          <p:cNvPr id="22" name="TextBox 21">
            <a:extLst>
              <a:ext uri="{FF2B5EF4-FFF2-40B4-BE49-F238E27FC236}">
                <a16:creationId xmlns:a16="http://schemas.microsoft.com/office/drawing/2014/main" id="{09BAFCF1-69C5-43FF-BBEC-43966B599AD6}"/>
              </a:ext>
            </a:extLst>
          </p:cNvPr>
          <p:cNvSpPr txBox="1"/>
          <p:nvPr/>
        </p:nvSpPr>
        <p:spPr>
          <a:xfrm>
            <a:off x="8780530" y="1433216"/>
            <a:ext cx="2239855" cy="400110"/>
          </a:xfrm>
          <a:prstGeom prst="rect">
            <a:avLst/>
          </a:prstGeom>
          <a:noFill/>
        </p:spPr>
        <p:txBody>
          <a:bodyPr wrap="square" rtlCol="0">
            <a:spAutoFit/>
          </a:bodyPr>
          <a:lstStyle/>
          <a:p>
            <a:r>
              <a:rPr lang="fr-CH" sz="2000" b="1" u="sng" dirty="0">
                <a:solidFill>
                  <a:schemeClr val="accent1"/>
                </a:solidFill>
              </a:rPr>
              <a:t>Fortune  </a:t>
            </a:r>
          </a:p>
        </p:txBody>
      </p:sp>
      <p:sp>
        <p:nvSpPr>
          <p:cNvPr id="11" name="TextBox 10">
            <a:extLst>
              <a:ext uri="{FF2B5EF4-FFF2-40B4-BE49-F238E27FC236}">
                <a16:creationId xmlns:a16="http://schemas.microsoft.com/office/drawing/2014/main" id="{DBB3A635-83EC-4725-962F-0B6B9183C80F}"/>
              </a:ext>
            </a:extLst>
          </p:cNvPr>
          <p:cNvSpPr txBox="1"/>
          <p:nvPr/>
        </p:nvSpPr>
        <p:spPr>
          <a:xfrm>
            <a:off x="117446" y="2189527"/>
            <a:ext cx="1434510" cy="369332"/>
          </a:xfrm>
          <a:prstGeom prst="rect">
            <a:avLst/>
          </a:prstGeom>
          <a:noFill/>
        </p:spPr>
        <p:txBody>
          <a:bodyPr wrap="square" rtlCol="0">
            <a:spAutoFit/>
          </a:bodyPr>
          <a:lstStyle/>
          <a:p>
            <a:r>
              <a:rPr lang="fr-CH" b="1" dirty="0">
                <a:solidFill>
                  <a:schemeClr val="accent1"/>
                </a:solidFill>
              </a:rPr>
              <a:t>Immeuble</a:t>
            </a:r>
            <a:r>
              <a:rPr lang="fr-CH" b="1" dirty="0"/>
              <a:t> </a:t>
            </a:r>
          </a:p>
        </p:txBody>
      </p:sp>
      <p:sp>
        <p:nvSpPr>
          <p:cNvPr id="23" name="TextBox 22">
            <a:extLst>
              <a:ext uri="{FF2B5EF4-FFF2-40B4-BE49-F238E27FC236}">
                <a16:creationId xmlns:a16="http://schemas.microsoft.com/office/drawing/2014/main" id="{FFF15470-386A-4536-82FC-FE4D2A762553}"/>
              </a:ext>
            </a:extLst>
          </p:cNvPr>
          <p:cNvSpPr txBox="1"/>
          <p:nvPr/>
        </p:nvSpPr>
        <p:spPr>
          <a:xfrm>
            <a:off x="117446" y="4014745"/>
            <a:ext cx="1434510" cy="369332"/>
          </a:xfrm>
          <a:prstGeom prst="rect">
            <a:avLst/>
          </a:prstGeom>
          <a:noFill/>
        </p:spPr>
        <p:txBody>
          <a:bodyPr wrap="square" rtlCol="0">
            <a:spAutoFit/>
          </a:bodyPr>
          <a:lstStyle/>
          <a:p>
            <a:r>
              <a:rPr lang="fr-CH" b="1" dirty="0">
                <a:solidFill>
                  <a:schemeClr val="accent1"/>
                </a:solidFill>
              </a:rPr>
              <a:t>Déductions</a:t>
            </a:r>
          </a:p>
        </p:txBody>
      </p:sp>
      <p:sp>
        <p:nvSpPr>
          <p:cNvPr id="24" name="TextBox 23">
            <a:extLst>
              <a:ext uri="{FF2B5EF4-FFF2-40B4-BE49-F238E27FC236}">
                <a16:creationId xmlns:a16="http://schemas.microsoft.com/office/drawing/2014/main" id="{809FBC99-7914-49AA-8365-11CD2EB5C398}"/>
              </a:ext>
            </a:extLst>
          </p:cNvPr>
          <p:cNvSpPr txBox="1"/>
          <p:nvPr/>
        </p:nvSpPr>
        <p:spPr>
          <a:xfrm>
            <a:off x="2661634" y="2189527"/>
            <a:ext cx="1834863" cy="369332"/>
          </a:xfrm>
          <a:prstGeom prst="rect">
            <a:avLst/>
          </a:prstGeom>
          <a:noFill/>
        </p:spPr>
        <p:txBody>
          <a:bodyPr wrap="square" rtlCol="0">
            <a:spAutoFit/>
          </a:bodyPr>
          <a:lstStyle/>
          <a:p>
            <a:r>
              <a:rPr lang="fr-CH" b="1" dirty="0"/>
              <a:t>Valeur locative</a:t>
            </a:r>
          </a:p>
        </p:txBody>
      </p:sp>
      <p:sp>
        <p:nvSpPr>
          <p:cNvPr id="27" name="TextBox 26">
            <a:extLst>
              <a:ext uri="{FF2B5EF4-FFF2-40B4-BE49-F238E27FC236}">
                <a16:creationId xmlns:a16="http://schemas.microsoft.com/office/drawing/2014/main" id="{B3B01C0D-4B20-4686-9B46-D0A472C150BE}"/>
              </a:ext>
            </a:extLst>
          </p:cNvPr>
          <p:cNvSpPr txBox="1"/>
          <p:nvPr/>
        </p:nvSpPr>
        <p:spPr>
          <a:xfrm>
            <a:off x="8055495" y="2189527"/>
            <a:ext cx="2656472" cy="369332"/>
          </a:xfrm>
          <a:prstGeom prst="rect">
            <a:avLst/>
          </a:prstGeom>
          <a:noFill/>
        </p:spPr>
        <p:txBody>
          <a:bodyPr wrap="square" rtlCol="0">
            <a:spAutoFit/>
          </a:bodyPr>
          <a:lstStyle/>
          <a:p>
            <a:r>
              <a:rPr lang="fr-CH" b="1" dirty="0"/>
              <a:t>Valeur fiscale immeuble </a:t>
            </a:r>
          </a:p>
        </p:txBody>
      </p:sp>
      <p:cxnSp>
        <p:nvCxnSpPr>
          <p:cNvPr id="28" name="Straight Connector 27">
            <a:extLst>
              <a:ext uri="{FF2B5EF4-FFF2-40B4-BE49-F238E27FC236}">
                <a16:creationId xmlns:a16="http://schemas.microsoft.com/office/drawing/2014/main" id="{7EC84122-5F68-41A4-89DB-ABE130B06184}"/>
              </a:ext>
            </a:extLst>
          </p:cNvPr>
          <p:cNvCxnSpPr>
            <a:cxnSpLocks/>
          </p:cNvCxnSpPr>
          <p:nvPr/>
        </p:nvCxnSpPr>
        <p:spPr>
          <a:xfrm>
            <a:off x="1097279" y="3093312"/>
            <a:ext cx="9968516"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0" name="TextBox 29">
            <a:extLst>
              <a:ext uri="{FF2B5EF4-FFF2-40B4-BE49-F238E27FC236}">
                <a16:creationId xmlns:a16="http://schemas.microsoft.com/office/drawing/2014/main" id="{A6CA4758-B538-4507-88B8-852D2848C855}"/>
              </a:ext>
            </a:extLst>
          </p:cNvPr>
          <p:cNvSpPr txBox="1"/>
          <p:nvPr/>
        </p:nvSpPr>
        <p:spPr>
          <a:xfrm>
            <a:off x="2613723" y="3803316"/>
            <a:ext cx="1834863" cy="369332"/>
          </a:xfrm>
          <a:prstGeom prst="rect">
            <a:avLst/>
          </a:prstGeom>
          <a:noFill/>
        </p:spPr>
        <p:txBody>
          <a:bodyPr wrap="square" rtlCol="0">
            <a:spAutoFit/>
          </a:bodyPr>
          <a:lstStyle/>
          <a:p>
            <a:r>
              <a:rPr lang="fr-CH" b="1" dirty="0"/>
              <a:t>Frais d’entretien</a:t>
            </a:r>
          </a:p>
        </p:txBody>
      </p:sp>
      <p:sp>
        <p:nvSpPr>
          <p:cNvPr id="31" name="TextBox 30">
            <a:extLst>
              <a:ext uri="{FF2B5EF4-FFF2-40B4-BE49-F238E27FC236}">
                <a16:creationId xmlns:a16="http://schemas.microsoft.com/office/drawing/2014/main" id="{3AD13B54-CAE4-4C41-A2BA-AD2EE06242A8}"/>
              </a:ext>
            </a:extLst>
          </p:cNvPr>
          <p:cNvSpPr txBox="1"/>
          <p:nvPr/>
        </p:nvSpPr>
        <p:spPr>
          <a:xfrm>
            <a:off x="2613723" y="4268028"/>
            <a:ext cx="1834863" cy="369332"/>
          </a:xfrm>
          <a:prstGeom prst="rect">
            <a:avLst/>
          </a:prstGeom>
          <a:noFill/>
        </p:spPr>
        <p:txBody>
          <a:bodyPr wrap="square" rtlCol="0">
            <a:spAutoFit/>
          </a:bodyPr>
          <a:lstStyle/>
          <a:p>
            <a:r>
              <a:rPr lang="fr-CH" b="1" dirty="0"/>
              <a:t>Intérêts de dette</a:t>
            </a:r>
          </a:p>
        </p:txBody>
      </p:sp>
      <p:sp>
        <p:nvSpPr>
          <p:cNvPr id="34" name="TextBox 33">
            <a:extLst>
              <a:ext uri="{FF2B5EF4-FFF2-40B4-BE49-F238E27FC236}">
                <a16:creationId xmlns:a16="http://schemas.microsoft.com/office/drawing/2014/main" id="{8C31F23B-0565-4130-B93B-52E08DD7A7FE}"/>
              </a:ext>
            </a:extLst>
          </p:cNvPr>
          <p:cNvSpPr txBox="1"/>
          <p:nvPr/>
        </p:nvSpPr>
        <p:spPr>
          <a:xfrm>
            <a:off x="8983025" y="4263622"/>
            <a:ext cx="1834863" cy="369332"/>
          </a:xfrm>
          <a:prstGeom prst="rect">
            <a:avLst/>
          </a:prstGeom>
          <a:noFill/>
        </p:spPr>
        <p:txBody>
          <a:bodyPr wrap="square" rtlCol="0">
            <a:spAutoFit/>
          </a:bodyPr>
          <a:lstStyle/>
          <a:p>
            <a:r>
              <a:rPr lang="fr-CH" b="1" dirty="0"/>
              <a:t>Dette</a:t>
            </a:r>
          </a:p>
        </p:txBody>
      </p:sp>
      <p:sp>
        <p:nvSpPr>
          <p:cNvPr id="35" name="TextBox 34">
            <a:extLst>
              <a:ext uri="{FF2B5EF4-FFF2-40B4-BE49-F238E27FC236}">
                <a16:creationId xmlns:a16="http://schemas.microsoft.com/office/drawing/2014/main" id="{8CC1E819-A3F9-439C-84BF-0500D72AA17B}"/>
              </a:ext>
            </a:extLst>
          </p:cNvPr>
          <p:cNvSpPr txBox="1"/>
          <p:nvPr/>
        </p:nvSpPr>
        <p:spPr>
          <a:xfrm>
            <a:off x="9139535" y="3803316"/>
            <a:ext cx="1834863" cy="369332"/>
          </a:xfrm>
          <a:prstGeom prst="rect">
            <a:avLst/>
          </a:prstGeom>
          <a:noFill/>
        </p:spPr>
        <p:txBody>
          <a:bodyPr wrap="square" rtlCol="0">
            <a:spAutoFit/>
          </a:bodyPr>
          <a:lstStyle/>
          <a:p>
            <a:r>
              <a:rPr lang="fr-FR" b="1" dirty="0"/>
              <a:t>Ø</a:t>
            </a:r>
          </a:p>
        </p:txBody>
      </p:sp>
    </p:spTree>
    <p:extLst>
      <p:ext uri="{BB962C8B-B14F-4D97-AF65-F5344CB8AC3E}">
        <p14:creationId xmlns:p14="http://schemas.microsoft.com/office/powerpoint/2010/main" val="980292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79" y="286604"/>
            <a:ext cx="10185913" cy="784316"/>
          </a:xfrm>
        </p:spPr>
        <p:txBody>
          <a:bodyPr>
            <a:normAutofit fontScale="90000"/>
          </a:bodyPr>
          <a:lstStyle/>
          <a:p>
            <a:r>
              <a:rPr lang="fr-CH" dirty="0"/>
              <a:t>2. Détention d’un bien immobilier d’habitation</a:t>
            </a:r>
          </a:p>
        </p:txBody>
      </p:sp>
      <p:sp>
        <p:nvSpPr>
          <p:cNvPr id="3" name="Espace réservé du contenu 2"/>
          <p:cNvSpPr>
            <a:spLocks noGrp="1"/>
          </p:cNvSpPr>
          <p:nvPr>
            <p:ph idx="1"/>
          </p:nvPr>
        </p:nvSpPr>
        <p:spPr>
          <a:xfrm>
            <a:off x="838200" y="1070920"/>
            <a:ext cx="10515600" cy="5229212"/>
          </a:xfrm>
        </p:spPr>
        <p:txBody>
          <a:bodyPr>
            <a:normAutofit/>
          </a:bodyPr>
          <a:lstStyle/>
          <a:p>
            <a:pPr marL="749808" lvl="1" indent="-457200">
              <a:buFont typeface="+mj-lt"/>
              <a:buAutoNum type="arabicPeriod"/>
            </a:pPr>
            <a:endParaRPr lang="fr-CH" b="1" dirty="0"/>
          </a:p>
          <a:p>
            <a:pPr marL="292608" lvl="1" indent="0">
              <a:buNone/>
            </a:pPr>
            <a:r>
              <a:rPr lang="fr-CH" sz="1900" b="1" dirty="0"/>
              <a:t>a. Immeuble : valeur locative et impôt sur la fortune </a:t>
            </a:r>
          </a:p>
          <a:p>
            <a:pPr marL="292608" lvl="1" indent="0">
              <a:buNone/>
            </a:pPr>
            <a:endParaRPr lang="fr-CH" b="1" dirty="0"/>
          </a:p>
          <a:p>
            <a:pPr marL="578358" lvl="1" indent="-285750">
              <a:buFont typeface="Wingdings" panose="05000000000000000000" pitchFamily="2" charset="2"/>
              <a:buChar char="v"/>
            </a:pPr>
            <a:r>
              <a:rPr lang="fr-CH" sz="1900" b="1" dirty="0"/>
              <a:t>Valeur locative </a:t>
            </a:r>
          </a:p>
          <a:p>
            <a:pPr marL="292608" lvl="1" indent="0">
              <a:buNone/>
            </a:pPr>
            <a:endParaRPr lang="fr-CH" sz="1600" dirty="0"/>
          </a:p>
          <a:p>
            <a:pPr marL="292608" lvl="1" indent="0">
              <a:buNone/>
            </a:pPr>
            <a:r>
              <a:rPr lang="fr-CH" sz="1600" dirty="0"/>
              <a:t>La valeur locative est considérée comme un rendement (de fortune immobilière) en nature.</a:t>
            </a:r>
          </a:p>
          <a:p>
            <a:pPr marL="292608" lvl="1" indent="0">
              <a:buNone/>
            </a:pPr>
            <a:endParaRPr lang="fr-CH" sz="1600" dirty="0"/>
          </a:p>
          <a:p>
            <a:pPr marL="292608" lvl="1" indent="0">
              <a:buNone/>
            </a:pPr>
            <a:r>
              <a:rPr lang="fr-CH" sz="1600" b="1" dirty="0"/>
              <a:t>Cette valeur locative est imposable.</a:t>
            </a:r>
          </a:p>
          <a:p>
            <a:pPr marL="292608" lvl="1" indent="0">
              <a:buNone/>
            </a:pPr>
            <a:endParaRPr lang="fr-CH" sz="1600" dirty="0"/>
          </a:p>
          <a:p>
            <a:pPr marL="292608" lvl="1" indent="0">
              <a:buNone/>
            </a:pPr>
            <a:r>
              <a:rPr lang="fr-CH" sz="1600" dirty="0"/>
              <a:t>Elle correspond au loyer – théorique - que le propriétaire pourrait obtenir en mettant le bien immobilier concerné en location.</a:t>
            </a:r>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t>8</a:t>
            </a:fld>
            <a:endParaRPr lang="fr-CH"/>
          </a:p>
        </p:txBody>
      </p:sp>
      <p:sp>
        <p:nvSpPr>
          <p:cNvPr id="7" name="Espace réservé du pied de page 3">
            <a:extLst>
              <a:ext uri="{FF2B5EF4-FFF2-40B4-BE49-F238E27FC236}">
                <a16:creationId xmlns:a16="http://schemas.microsoft.com/office/drawing/2014/main" id="{5A62A2B2-30FD-4638-A33A-7E95E643195A}"/>
              </a:ext>
            </a:extLst>
          </p:cNvPr>
          <p:cNvSpPr>
            <a:spLocks noGrp="1"/>
          </p:cNvSpPr>
          <p:nvPr>
            <p:ph type="ftr" sz="quarter" idx="11"/>
          </p:nvPr>
        </p:nvSpPr>
        <p:spPr>
          <a:xfrm>
            <a:off x="2754920" y="6459785"/>
            <a:ext cx="6553201" cy="365125"/>
          </a:xfrm>
        </p:spPr>
        <p:txBody>
          <a:bodyPr/>
          <a:lstStyle/>
          <a:p>
            <a:r>
              <a:rPr lang="fr-MC" dirty="0"/>
              <a:t>Stéphane Tanner (Tanner Conseil SA) - </a:t>
            </a:r>
            <a:r>
              <a:rPr lang="fr-CH" dirty="0"/>
              <a:t>IMMOBILIER A GENEVE : CE QU’IL FAUT SAVOIR </a:t>
            </a:r>
          </a:p>
        </p:txBody>
      </p:sp>
    </p:spTree>
    <p:extLst>
      <p:ext uri="{BB962C8B-B14F-4D97-AF65-F5344CB8AC3E}">
        <p14:creationId xmlns:p14="http://schemas.microsoft.com/office/powerpoint/2010/main" val="2737475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79" y="286604"/>
            <a:ext cx="10185913" cy="784316"/>
          </a:xfrm>
        </p:spPr>
        <p:txBody>
          <a:bodyPr>
            <a:normAutofit fontScale="90000"/>
          </a:bodyPr>
          <a:lstStyle/>
          <a:p>
            <a:r>
              <a:rPr lang="fr-CH" dirty="0"/>
              <a:t>2. Détention d’un bien immobilier d’habitation</a:t>
            </a:r>
          </a:p>
        </p:txBody>
      </p:sp>
      <p:sp>
        <p:nvSpPr>
          <p:cNvPr id="3" name="Espace réservé du contenu 2"/>
          <p:cNvSpPr>
            <a:spLocks noGrp="1"/>
          </p:cNvSpPr>
          <p:nvPr>
            <p:ph idx="1"/>
          </p:nvPr>
        </p:nvSpPr>
        <p:spPr>
          <a:xfrm>
            <a:off x="838200" y="1070920"/>
            <a:ext cx="10515600" cy="5229212"/>
          </a:xfrm>
        </p:spPr>
        <p:txBody>
          <a:bodyPr>
            <a:normAutofit/>
          </a:bodyPr>
          <a:lstStyle/>
          <a:p>
            <a:pPr marL="749808" lvl="1" indent="-457200">
              <a:buFont typeface="+mj-lt"/>
              <a:buAutoNum type="arabicPeriod"/>
            </a:pPr>
            <a:endParaRPr lang="fr-CH" b="1" dirty="0"/>
          </a:p>
          <a:p>
            <a:pPr marL="292608" lvl="1" indent="0">
              <a:buNone/>
            </a:pPr>
            <a:r>
              <a:rPr lang="fr-CH" sz="1900" b="1" dirty="0"/>
              <a:t>a. Immeuble : valeur locative et impôt sur la fortune </a:t>
            </a:r>
          </a:p>
          <a:p>
            <a:pPr marL="292608" lvl="1" indent="0">
              <a:buNone/>
            </a:pPr>
            <a:endParaRPr lang="fr-CH" b="1" dirty="0"/>
          </a:p>
          <a:p>
            <a:pPr marL="578358" lvl="1" indent="-285750">
              <a:buFont typeface="Wingdings" panose="05000000000000000000" pitchFamily="2" charset="2"/>
              <a:buChar char="v"/>
            </a:pPr>
            <a:r>
              <a:rPr lang="fr-CH" sz="1900" b="1" dirty="0"/>
              <a:t>Valeur locative </a:t>
            </a:r>
          </a:p>
          <a:p>
            <a:pPr marL="292608" lvl="1" indent="0">
              <a:buNone/>
            </a:pPr>
            <a:r>
              <a:rPr lang="fr-CH" sz="1600" dirty="0"/>
              <a:t>Sous le système fiscal suisse, la valeur locative, considérée comme un rendement (de fortune immobilière) en nature ayant une valeur économique correspondant au loyer que le propriétaire pourrait obtenir en mettant le bien immobilier concerné en location, </a:t>
            </a:r>
            <a:r>
              <a:rPr lang="fr-CH" sz="1600" b="1" dirty="0"/>
              <a:t>est imposable</a:t>
            </a:r>
            <a:r>
              <a:rPr lang="fr-CH" sz="1600" dirty="0"/>
              <a:t>. </a:t>
            </a:r>
          </a:p>
          <a:p>
            <a:pPr marL="292608" lvl="1" indent="0">
              <a:buNone/>
            </a:pPr>
            <a:endParaRPr lang="fr-CH" sz="1600" dirty="0"/>
          </a:p>
          <a:p>
            <a:pPr marL="292608" lvl="1" indent="0">
              <a:buNone/>
            </a:pPr>
            <a:r>
              <a:rPr lang="fr-CH" sz="1600" dirty="0"/>
              <a:t>Art. 24 al. 1 let. b LIPP / 21 al. 1 let. b LIFD – le rendement de la fortune immobilière est imposable, en particulier : </a:t>
            </a:r>
          </a:p>
          <a:p>
            <a:pPr marL="292608" lvl="1" indent="0">
              <a:buNone/>
            </a:pPr>
            <a:r>
              <a:rPr lang="fr-CH" sz="1600" dirty="0"/>
              <a:t>- la valeur locative des immeubles dont le contribuable se réserve l'usage en raison de son droit de propriété ou d'un droit de jouissance obtenu à titre gratuit. La valeur locative est ajoutée aux revenus du contribuable; </a:t>
            </a:r>
          </a:p>
          <a:p>
            <a:pPr marL="292608" lvl="1" indent="0">
              <a:buNone/>
            </a:pPr>
            <a:endParaRPr lang="fr-CH" sz="1600" dirty="0"/>
          </a:p>
          <a:p>
            <a:pPr marL="292608" lvl="1" indent="0">
              <a:buNone/>
            </a:pPr>
            <a:r>
              <a:rPr lang="fr-CH" sz="1600" dirty="0"/>
              <a:t>- la valeur locative est déterminée en tenant compte de différents critères (</a:t>
            </a:r>
            <a:r>
              <a:rPr lang="fr-CH" sz="1600" b="1" dirty="0"/>
              <a:t>surface habitable</a:t>
            </a:r>
            <a:r>
              <a:rPr lang="fr-CH" sz="1600" dirty="0"/>
              <a:t>, nombre de pièces, vétusté, ancienneté, nuisances etc…), pondérés par la durée d'occupation continue de l’immeuble. </a:t>
            </a:r>
          </a:p>
          <a:p>
            <a:pPr marL="292608" lvl="1" indent="0">
              <a:buNone/>
            </a:pPr>
            <a:endParaRPr lang="fr-CH" sz="1600" dirty="0"/>
          </a:p>
          <a:p>
            <a:pPr marL="292608" lvl="1" indent="0">
              <a:buNone/>
            </a:pPr>
            <a:endParaRPr lang="fr-CH" sz="1600" dirty="0"/>
          </a:p>
          <a:p>
            <a:pPr marL="292608" lvl="1" indent="0">
              <a:buNone/>
            </a:pPr>
            <a:endParaRPr lang="fr-CH" sz="1600" dirty="0"/>
          </a:p>
        </p:txBody>
      </p:sp>
      <p:sp>
        <p:nvSpPr>
          <p:cNvPr id="5" name="Espace réservé du numéro de diapositive 4"/>
          <p:cNvSpPr>
            <a:spLocks noGrp="1"/>
          </p:cNvSpPr>
          <p:nvPr>
            <p:ph type="sldNum" sz="quarter" idx="12"/>
          </p:nvPr>
        </p:nvSpPr>
        <p:spPr/>
        <p:txBody>
          <a:bodyPr/>
          <a:lstStyle/>
          <a:p>
            <a:fld id="{D659F28A-8F88-42BE-8872-D74DEA082FA5}" type="slidenum">
              <a:rPr lang="fr-CH" smtClean="0"/>
              <a:t>9</a:t>
            </a:fld>
            <a:endParaRPr lang="fr-CH"/>
          </a:p>
        </p:txBody>
      </p:sp>
      <p:sp>
        <p:nvSpPr>
          <p:cNvPr id="7" name="Espace réservé du pied de page 3">
            <a:extLst>
              <a:ext uri="{FF2B5EF4-FFF2-40B4-BE49-F238E27FC236}">
                <a16:creationId xmlns:a16="http://schemas.microsoft.com/office/drawing/2014/main" id="{5A62A2B2-30FD-4638-A33A-7E95E643195A}"/>
              </a:ext>
            </a:extLst>
          </p:cNvPr>
          <p:cNvSpPr>
            <a:spLocks noGrp="1"/>
          </p:cNvSpPr>
          <p:nvPr>
            <p:ph type="ftr" sz="quarter" idx="11"/>
          </p:nvPr>
        </p:nvSpPr>
        <p:spPr>
          <a:xfrm>
            <a:off x="2754920" y="6459785"/>
            <a:ext cx="6553201" cy="365125"/>
          </a:xfrm>
        </p:spPr>
        <p:txBody>
          <a:bodyPr/>
          <a:lstStyle/>
          <a:p>
            <a:r>
              <a:rPr lang="fr-MC" dirty="0"/>
              <a:t>Stéphane Tanner (Tanner Conseil SA) - </a:t>
            </a:r>
            <a:r>
              <a:rPr lang="fr-CH" dirty="0"/>
              <a:t>IMMOBILIER A GENEVE : CE QU’IL FAUT SAVOIR </a:t>
            </a:r>
          </a:p>
        </p:txBody>
      </p:sp>
    </p:spTree>
    <p:extLst>
      <p:ext uri="{BB962C8B-B14F-4D97-AF65-F5344CB8AC3E}">
        <p14:creationId xmlns:p14="http://schemas.microsoft.com/office/powerpoint/2010/main" val="3879450185"/>
      </p:ext>
    </p:extLst>
  </p:cSld>
  <p:clrMapOvr>
    <a:masterClrMapping/>
  </p:clrMapOvr>
</p:sld>
</file>

<file path=ppt/theme/theme1.xml><?xml version="1.0" encoding="utf-8"?>
<a:theme xmlns:a="http://schemas.openxmlformats.org/drawingml/2006/main" name="Rétrospective">
  <a:themeElements>
    <a:clrScheme name="Custom 1">
      <a:dk1>
        <a:srgbClr val="000000"/>
      </a:dk1>
      <a:lt1>
        <a:sysClr val="window" lastClr="FFFFFF"/>
      </a:lt1>
      <a:dk2>
        <a:srgbClr val="637052"/>
      </a:dk2>
      <a:lt2>
        <a:srgbClr val="7EC1EE"/>
      </a:lt2>
      <a:accent1>
        <a:srgbClr val="E48312"/>
      </a:accent1>
      <a:accent2>
        <a:srgbClr val="BD582C"/>
      </a:accent2>
      <a:accent3>
        <a:srgbClr val="865640"/>
      </a:accent3>
      <a:accent4>
        <a:srgbClr val="9B8357"/>
      </a:accent4>
      <a:accent5>
        <a:srgbClr val="C2BC80"/>
      </a:accent5>
      <a:accent6>
        <a:srgbClr val="94A088"/>
      </a:accent6>
      <a:hlink>
        <a:srgbClr val="1773B1"/>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3285</TotalTime>
  <Words>1981</Words>
  <Application>Microsoft Office PowerPoint</Application>
  <PresentationFormat>Widescreen</PresentationFormat>
  <Paragraphs>244</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Rétrospective</vt:lpstr>
      <vt:lpstr>PowerPoint Presentation</vt:lpstr>
      <vt:lpstr>IMMOBILIER A GENEVE : CE QU’IL FAUT SAVOIR</vt:lpstr>
      <vt:lpstr>Plan de présentation</vt:lpstr>
      <vt:lpstr>PowerPoint Presentation</vt:lpstr>
      <vt:lpstr>1. Acquisition d’un bien immobilier d’habitation </vt:lpstr>
      <vt:lpstr>1. Acquisition d’un bien immobilier d’habitation </vt:lpstr>
      <vt:lpstr>Assiette fiscale  Situation actuelle </vt:lpstr>
      <vt:lpstr>2. Détention d’un bien immobilier d’habitation</vt:lpstr>
      <vt:lpstr>2. Détention d’un bien immobilier d’habitation</vt:lpstr>
      <vt:lpstr>2. Détention d’un bien immobilier d’habitation</vt:lpstr>
      <vt:lpstr>2. Détention d’un bien immobilier d’habitation</vt:lpstr>
      <vt:lpstr>2. Détention d’un bien immobilier d’habitation</vt:lpstr>
      <vt:lpstr>2. Détention d’un bien immobilier d’habitation</vt:lpstr>
      <vt:lpstr>2. Détention d’un bien immobilier d’habitation</vt:lpstr>
      <vt:lpstr>2. Détention d’un bien immobilier d’habitation</vt:lpstr>
      <vt:lpstr>3. Transfert d’un bien immobilier d’habitation</vt:lpstr>
      <vt:lpstr>3. Transfert d’un bien immobilier d’habitation</vt:lpstr>
      <vt:lpstr>3. Transfert d’un bien immobilier d’habitation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Réforme Fiscale et Financement de l’AVS (RFFA)</dc:title>
  <dc:creator>ST</dc:creator>
  <cp:lastModifiedBy>stanner</cp:lastModifiedBy>
  <cp:revision>197</cp:revision>
  <cp:lastPrinted>2019-04-16T09:19:09Z</cp:lastPrinted>
  <dcterms:created xsi:type="dcterms:W3CDTF">2019-03-04T11:56:12Z</dcterms:created>
  <dcterms:modified xsi:type="dcterms:W3CDTF">2019-04-16T09:22:13Z</dcterms:modified>
</cp:coreProperties>
</file>