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0" r:id="rId4"/>
    <p:sldId id="264" r:id="rId5"/>
    <p:sldId id="269" r:id="rId6"/>
    <p:sldId id="279" r:id="rId7"/>
    <p:sldId id="271" r:id="rId8"/>
  </p:sldIdLst>
  <p:sldSz cx="12192000" cy="6858000"/>
  <p:notesSz cx="68119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312"/>
    <a:srgbClr val="F7902B"/>
    <a:srgbClr val="58499D"/>
    <a:srgbClr val="AF2B28"/>
    <a:srgbClr val="38BC98"/>
    <a:srgbClr val="5CC7D0"/>
    <a:srgbClr val="64BC45"/>
    <a:srgbClr val="F052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14" autoAdjust="0"/>
    <p:restoredTop sz="95046" autoAdjust="0"/>
  </p:normalViewPr>
  <p:slideViewPr>
    <p:cSldViewPr snapToGrid="0">
      <p:cViewPr varScale="1">
        <p:scale>
          <a:sx n="86" d="100"/>
          <a:sy n="86" d="100"/>
        </p:scale>
        <p:origin x="648" y="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158"/>
    </p:cViewPr>
  </p:sorterViewPr>
  <p:notesViewPr>
    <p:cSldViewPr snapToGrid="0">
      <p:cViewPr varScale="1">
        <p:scale>
          <a:sx n="60" d="100"/>
          <a:sy n="60" d="100"/>
        </p:scale>
        <p:origin x="2611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7977F7A-E1EF-40EB-AB16-A5DC863D17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2093CB0-D331-456B-8497-DB2D58EA3A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3727A69-9BB2-4099-A054-07AB88AB6F74}" type="datetimeFigureOut">
              <a:rPr lang="fr-FR"/>
              <a:pPr>
                <a:defRPr/>
              </a:pPr>
              <a:t>23/04/2020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9334126-BCB1-4A95-86CE-9C2DB88745F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B7BC0D-8E6B-4F58-8206-C78299FFE65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CA9DD00-4DA4-441A-B380-7D7AEB401B6A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theme" Target="../theme/theme2.xml"/><Relationship Id="rId5" Type="http://schemas.openxmlformats.org/officeDocument/2006/relationships/image" Target="../media/image5.png"/><Relationship Id="rId4" Type="http://schemas.openxmlformats.org/officeDocument/2006/relationships/image" Target="../media/image21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07B4B942-1368-4A34-945B-C51483B188A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2AC20D3-8B69-45B5-9EA0-BF5145B6D29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59213" y="0"/>
            <a:ext cx="2951162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4015FF0-4450-4690-8306-F5FA09A7118D}" type="datetimeFigureOut">
              <a:rPr lang="fr-FR"/>
              <a:pPr>
                <a:defRPr/>
              </a:pPr>
              <a:t>23/04/2020</a:t>
            </a:fld>
            <a:endParaRPr 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2AC86DE9-0E3C-4D20-833E-2C34588C01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42FEB7DE-E8A3-40A2-BA64-E7BFB33A9C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84725"/>
            <a:ext cx="544988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noProof="0" dirty="0"/>
              <a:t>Modifier les styles du texte du masque</a:t>
            </a:r>
          </a:p>
          <a:p>
            <a:pPr lvl="1"/>
            <a:r>
              <a:rPr lang="fr-FR" noProof="0" dirty="0"/>
              <a:t>Deuxième niveau</a:t>
            </a:r>
          </a:p>
          <a:p>
            <a:pPr lvl="2"/>
            <a:r>
              <a:rPr lang="fr-FR" noProof="0" dirty="0"/>
              <a:t>Troisième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3727962-290C-4F26-A67C-DE1CF8439CD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116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25AD5E-47E1-4B67-AE72-93118AD71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59213" y="9444038"/>
            <a:ext cx="2951162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C8FF14F-EF95-4E26-9FB7-505E9E4B25B8}" type="slidenum">
              <a:rPr lang="fr-FR" altLang="en-US"/>
              <a:pPr/>
              <a:t>‹#›</a:t>
            </a:fld>
            <a:endParaRPr lang="fr-F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266700" indent="-266700" algn="l" rtl="0" eaLnBrk="0" fontAlgn="base" hangingPunct="0">
      <a:spcBef>
        <a:spcPct val="30000"/>
      </a:spcBef>
      <a:spcAft>
        <a:spcPct val="0"/>
      </a:spcAft>
      <a:buBlip>
        <a:blip r:embed="rId2"/>
      </a:buBlip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539750" indent="-273050" algn="l" rtl="0" eaLnBrk="0" fontAlgn="base" hangingPunct="0">
      <a:spcBef>
        <a:spcPct val="30000"/>
      </a:spcBef>
      <a:spcAft>
        <a:spcPct val="0"/>
      </a:spcAft>
      <a:buBlip>
        <a:blip r:embed="rId3"/>
      </a:buBlip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806450" indent="-266700" algn="l" rtl="0" eaLnBrk="0" fontAlgn="base" hangingPunct="0">
      <a:spcBef>
        <a:spcPct val="30000"/>
      </a:spcBef>
      <a:spcAft>
        <a:spcPct val="0"/>
      </a:spcAft>
      <a:buBlip>
        <a:blip r:embed="rId4"/>
      </a:buBlip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543050" indent="-171450" algn="l" rtl="0" eaLnBrk="0" fontAlgn="base" hangingPunct="0">
      <a:spcBef>
        <a:spcPct val="30000"/>
      </a:spcBef>
      <a:spcAft>
        <a:spcPct val="0"/>
      </a:spcAft>
      <a:buBlip>
        <a:blip r:embed="rId5"/>
      </a:buBlip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>
          <a:xfrm>
            <a:off x="288027" y="1094874"/>
            <a:ext cx="11615946" cy="5672321"/>
          </a:xfrm>
        </p:spPr>
        <p:txBody>
          <a:bodyPr anchor="ctr"/>
          <a:lstStyle>
            <a:lvl1pPr marL="628650" indent="-628650">
              <a:spcBef>
                <a:spcPts val="1800"/>
              </a:spcBef>
              <a:buClr>
                <a:schemeClr val="accent1"/>
              </a:buClr>
              <a:buSzPct val="150000"/>
              <a:buFont typeface="+mj-lt"/>
              <a:buAutoNum type="arabicPeriod"/>
              <a:defRPr/>
            </a:lvl1pPr>
            <a:lvl2pPr marL="984250" indent="-352425">
              <a:defRPr>
                <a:solidFill>
                  <a:schemeClr val="accent1"/>
                </a:solidFill>
              </a:defRPr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55082D-870F-45F1-949C-0F0E9B606570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B0FF6F-2D12-4CC5-BD35-882D6EBE44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5C71FBD-FC9B-4CBD-8E01-7B5B9608AA8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0F93FCE0-77FD-4223-BFF8-AE93329A161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9424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coup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personne, assis, homme, extérieur&#10;&#10;Description générée automatiquement">
            <a:extLst>
              <a:ext uri="{FF2B5EF4-FFF2-40B4-BE49-F238E27FC236}">
                <a16:creationId xmlns:a16="http://schemas.microsoft.com/office/drawing/2014/main" id="{789C10E9-E076-4B8C-BDB4-71C470BF5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8" r="3470" b="15625"/>
          <a:stretch>
            <a:fillRect/>
          </a:stretch>
        </p:blipFill>
        <p:spPr bwMode="auto">
          <a:xfrm>
            <a:off x="0" y="-534988"/>
            <a:ext cx="12192000" cy="7410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ADEF4555-1405-44CB-9F63-C01A8DA60DEC}"/>
              </a:ext>
            </a:extLst>
          </p:cNvPr>
          <p:cNvSpPr/>
          <p:nvPr userDrawn="1"/>
        </p:nvSpPr>
        <p:spPr>
          <a:xfrm>
            <a:off x="614363" y="5221288"/>
            <a:ext cx="11693525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988A6AF7-3090-4F99-91F8-C4BCA9146B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386388"/>
            <a:ext cx="19034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BA081640-1291-4F4A-96CC-76F1556A50F1}"/>
              </a:ext>
            </a:extLst>
          </p:cNvPr>
          <p:cNvSpPr/>
          <p:nvPr userDrawn="1"/>
        </p:nvSpPr>
        <p:spPr>
          <a:xfrm>
            <a:off x="5846763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09384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09384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222901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727026" y="5386669"/>
            <a:ext cx="2000250" cy="733627"/>
          </a:xfrm>
        </p:spPr>
        <p:txBody>
          <a:bodyPr anchor="b"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583059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senio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personne, intérieur, homme&#10;&#10;Description générée automatiquement">
            <a:extLst>
              <a:ext uri="{FF2B5EF4-FFF2-40B4-BE49-F238E27FC236}">
                <a16:creationId xmlns:a16="http://schemas.microsoft.com/office/drawing/2014/main" id="{A5858A75-DBD9-426A-9B20-ED95D17E88A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002A36E5-871A-4A96-A89B-F24D6A76C2C1}"/>
              </a:ext>
            </a:extLst>
          </p:cNvPr>
          <p:cNvSpPr/>
          <p:nvPr userDrawn="1"/>
        </p:nvSpPr>
        <p:spPr>
          <a:xfrm>
            <a:off x="-84138" y="5221288"/>
            <a:ext cx="11695113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086D4D8-D50F-42A3-86D3-28A17466E3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5386388"/>
            <a:ext cx="19034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21729938-DD0B-49EB-9CDD-3C39D40989CD}"/>
              </a:ext>
            </a:extLst>
          </p:cNvPr>
          <p:cNvSpPr/>
          <p:nvPr userDrawn="1"/>
        </p:nvSpPr>
        <p:spPr>
          <a:xfrm>
            <a:off x="615950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8602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8602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92119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898068" y="5386669"/>
            <a:ext cx="2000250" cy="733627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45224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famil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personne, extérieur, bâtiment, terrain&#10;&#10;Description générée automatiquement">
            <a:extLst>
              <a:ext uri="{FF2B5EF4-FFF2-40B4-BE49-F238E27FC236}">
                <a16:creationId xmlns:a16="http://schemas.microsoft.com/office/drawing/2014/main" id="{E59A1C92-9C5E-4272-90A9-5BEB668E15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7" b="839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4B2D1A36-C468-44D9-A360-45EDF5193353}"/>
              </a:ext>
            </a:extLst>
          </p:cNvPr>
          <p:cNvSpPr/>
          <p:nvPr userDrawn="1"/>
        </p:nvSpPr>
        <p:spPr>
          <a:xfrm>
            <a:off x="614363" y="5221288"/>
            <a:ext cx="11693525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4FD0AAA-6A11-44D2-A410-D27385B0C5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386388"/>
            <a:ext cx="19034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26171FF2-C9A8-4C8C-A3ED-FDD3604C397D}"/>
              </a:ext>
            </a:extLst>
          </p:cNvPr>
          <p:cNvSpPr/>
          <p:nvPr userDrawn="1"/>
        </p:nvSpPr>
        <p:spPr>
          <a:xfrm>
            <a:off x="5846763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09384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09384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222901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727026" y="5386669"/>
            <a:ext cx="2000250" cy="733627"/>
          </a:xfrm>
        </p:spPr>
        <p:txBody>
          <a:bodyPr anchor="b"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0525827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ami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extérieur, arbre, route, personne&#10;&#10;Description générée automatiquement">
            <a:extLst>
              <a:ext uri="{FF2B5EF4-FFF2-40B4-BE49-F238E27FC236}">
                <a16:creationId xmlns:a16="http://schemas.microsoft.com/office/drawing/2014/main" id="{B99BC8FE-F6C1-437C-AB60-C7F71468E9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5" b="20096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5DA06A88-C804-417C-B175-01DD6ED83A74}"/>
              </a:ext>
            </a:extLst>
          </p:cNvPr>
          <p:cNvSpPr/>
          <p:nvPr userDrawn="1"/>
        </p:nvSpPr>
        <p:spPr>
          <a:xfrm>
            <a:off x="614363" y="5221288"/>
            <a:ext cx="11693525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6BC534E-0961-4A45-86DE-7DACC72714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386388"/>
            <a:ext cx="19034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E2EAC17E-E10C-4E2F-BA18-D03C6240A110}"/>
              </a:ext>
            </a:extLst>
          </p:cNvPr>
          <p:cNvSpPr/>
          <p:nvPr userDrawn="1"/>
        </p:nvSpPr>
        <p:spPr>
          <a:xfrm>
            <a:off x="5846763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09384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09384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222901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727026" y="5386669"/>
            <a:ext cx="2000250" cy="733627"/>
          </a:xfrm>
        </p:spPr>
        <p:txBody>
          <a:bodyPr anchor="b"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028258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douan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herbe, ciel, transport, extérieur&#10;&#10;Description générée automatiquement">
            <a:extLst>
              <a:ext uri="{FF2B5EF4-FFF2-40B4-BE49-F238E27FC236}">
                <a16:creationId xmlns:a16="http://schemas.microsoft.com/office/drawing/2014/main" id="{A3BDDE5E-F092-4271-8651-D03D699DDF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775" b="977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B3C17EF4-D3CC-4A00-8AC0-DB6822292311}"/>
              </a:ext>
            </a:extLst>
          </p:cNvPr>
          <p:cNvSpPr/>
          <p:nvPr userDrawn="1"/>
        </p:nvSpPr>
        <p:spPr>
          <a:xfrm>
            <a:off x="-84138" y="5221288"/>
            <a:ext cx="11695113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B93A5855-5AF1-4F30-9AAB-61B0C929C1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5386388"/>
            <a:ext cx="19034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7D0DE292-5B88-455B-9ECB-67DB2D6F3DBB}"/>
              </a:ext>
            </a:extLst>
          </p:cNvPr>
          <p:cNvSpPr/>
          <p:nvPr userDrawn="1"/>
        </p:nvSpPr>
        <p:spPr>
          <a:xfrm>
            <a:off x="615950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8602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8602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92119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898068" y="5386669"/>
            <a:ext cx="2000250" cy="733627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46565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ga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bâtiment, extérieur, terrain, personne&#10;&#10;Description générée automatiquement">
            <a:extLst>
              <a:ext uri="{FF2B5EF4-FFF2-40B4-BE49-F238E27FC236}">
                <a16:creationId xmlns:a16="http://schemas.microsoft.com/office/drawing/2014/main" id="{1455FA88-702A-4481-BF45-E03E3FACB1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F8C188C1-F473-40C1-9215-9AA12B684DCD}"/>
              </a:ext>
            </a:extLst>
          </p:cNvPr>
          <p:cNvSpPr/>
          <p:nvPr userDrawn="1"/>
        </p:nvSpPr>
        <p:spPr>
          <a:xfrm>
            <a:off x="614363" y="5221288"/>
            <a:ext cx="11693525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610E839E-A416-4C3A-8B78-780FD93C74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386388"/>
            <a:ext cx="19034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8BAC5D5D-35ED-4034-8D1A-A1AFA0397F68}"/>
              </a:ext>
            </a:extLst>
          </p:cNvPr>
          <p:cNvSpPr/>
          <p:nvPr userDrawn="1"/>
        </p:nvSpPr>
        <p:spPr>
          <a:xfrm>
            <a:off x="5846763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09384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09384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222901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7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727026" y="5386669"/>
            <a:ext cx="2000250" cy="733627"/>
          </a:xfrm>
        </p:spPr>
        <p:txBody>
          <a:bodyPr anchor="b"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93600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fill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bus, extérieur, route, personne&#10;&#10;Description générée automatiquement">
            <a:extLst>
              <a:ext uri="{FF2B5EF4-FFF2-40B4-BE49-F238E27FC236}">
                <a16:creationId xmlns:a16="http://schemas.microsoft.com/office/drawing/2014/main" id="{9B5BC525-35CF-43E8-9EA2-ED36B23F6C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0E7E9F6B-BCBB-47F2-B8EC-A2D8C1F71E0C}"/>
              </a:ext>
            </a:extLst>
          </p:cNvPr>
          <p:cNvSpPr/>
          <p:nvPr userDrawn="1"/>
        </p:nvSpPr>
        <p:spPr>
          <a:xfrm>
            <a:off x="614363" y="5221288"/>
            <a:ext cx="11693525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F7A93B7D-A071-41C7-892C-27065E15D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5386388"/>
            <a:ext cx="1903413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400BA424-B0F1-455E-AD5E-F529D7915D2A}"/>
              </a:ext>
            </a:extLst>
          </p:cNvPr>
          <p:cNvSpPr/>
          <p:nvPr userDrawn="1"/>
        </p:nvSpPr>
        <p:spPr>
          <a:xfrm>
            <a:off x="5846763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209384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209384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6222901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3727026" y="5386669"/>
            <a:ext cx="2000250" cy="733627"/>
          </a:xfrm>
        </p:spPr>
        <p:txBody>
          <a:bodyPr anchor="b">
            <a:normAutofit/>
          </a:bodyPr>
          <a:lstStyle>
            <a:lvl1pPr marL="0" indent="0" algn="r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40073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businessm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bâtiment, extérieur, route, homme&#10;&#10;Description générée automatiquement">
            <a:extLst>
              <a:ext uri="{FF2B5EF4-FFF2-40B4-BE49-F238E27FC236}">
                <a16:creationId xmlns:a16="http://schemas.microsoft.com/office/drawing/2014/main" id="{C4908E03-304F-442F-9DE4-B3BD08A346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290" b="2429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A0BF3378-E781-4615-9AD4-C34D22A8F120}"/>
              </a:ext>
            </a:extLst>
          </p:cNvPr>
          <p:cNvSpPr/>
          <p:nvPr userDrawn="1"/>
        </p:nvSpPr>
        <p:spPr>
          <a:xfrm>
            <a:off x="-84138" y="5221288"/>
            <a:ext cx="11695113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1A1C6A6A-E20C-4D95-A892-63008A4E270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5386388"/>
            <a:ext cx="19034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567C9209-67C8-4628-B585-9E7C7D782FC6}"/>
              </a:ext>
            </a:extLst>
          </p:cNvPr>
          <p:cNvSpPr/>
          <p:nvPr userDrawn="1"/>
        </p:nvSpPr>
        <p:spPr>
          <a:xfrm>
            <a:off x="615950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8602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8602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92119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898068" y="5386669"/>
            <a:ext cx="2000250" cy="733627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69011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Cornavi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personne, route, extérieur, bâtiment&#10;&#10;Description générée automatiquement">
            <a:extLst>
              <a:ext uri="{FF2B5EF4-FFF2-40B4-BE49-F238E27FC236}">
                <a16:creationId xmlns:a16="http://schemas.microsoft.com/office/drawing/2014/main" id="{CDC6339C-D501-457C-A248-B2528227F9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15" b="7513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9C58A0B2-E8E5-4741-8A37-1BABCA033B71}"/>
              </a:ext>
            </a:extLst>
          </p:cNvPr>
          <p:cNvSpPr/>
          <p:nvPr userDrawn="1"/>
        </p:nvSpPr>
        <p:spPr>
          <a:xfrm>
            <a:off x="-84138" y="5221288"/>
            <a:ext cx="11695113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7E76B5B-291E-488A-AE28-A237126D0C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5386388"/>
            <a:ext cx="19034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6899C850-152E-43C3-B520-EFA0590DFCEE}"/>
              </a:ext>
            </a:extLst>
          </p:cNvPr>
          <p:cNvSpPr/>
          <p:nvPr userDrawn="1"/>
        </p:nvSpPr>
        <p:spPr>
          <a:xfrm>
            <a:off x="615950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8602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8602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92119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898068" y="5386669"/>
            <a:ext cx="2000250" cy="733627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426278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(téléphériq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7" descr="Une image contenant personne, ciel, bâtiment, intérieur&#10;&#10;Description générée automatiquement">
            <a:extLst>
              <a:ext uri="{FF2B5EF4-FFF2-40B4-BE49-F238E27FC236}">
                <a16:creationId xmlns:a16="http://schemas.microsoft.com/office/drawing/2014/main" id="{D5162C7B-A926-40F5-A98A-1EC342ADE8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45" b="8745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 : coins arrondis 8">
            <a:extLst>
              <a:ext uri="{FF2B5EF4-FFF2-40B4-BE49-F238E27FC236}">
                <a16:creationId xmlns:a16="http://schemas.microsoft.com/office/drawing/2014/main" id="{348F0546-D8E8-4E69-9EE3-D967A5AE102D}"/>
              </a:ext>
            </a:extLst>
          </p:cNvPr>
          <p:cNvSpPr/>
          <p:nvPr userDrawn="1"/>
        </p:nvSpPr>
        <p:spPr>
          <a:xfrm>
            <a:off x="-84138" y="5221288"/>
            <a:ext cx="11695113" cy="1022350"/>
          </a:xfrm>
          <a:prstGeom prst="roundRect">
            <a:avLst>
              <a:gd name="adj" fmla="val 4695"/>
            </a:avLst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4F127E94-65B8-44E4-9EBC-EF1B24DB637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588" y="5386388"/>
            <a:ext cx="1903412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 : coins arrondis 10">
            <a:extLst>
              <a:ext uri="{FF2B5EF4-FFF2-40B4-BE49-F238E27FC236}">
                <a16:creationId xmlns:a16="http://schemas.microsoft.com/office/drawing/2014/main" id="{ACEFEEF1-44D1-494C-85EE-CFC1CEBAB016}"/>
              </a:ext>
            </a:extLst>
          </p:cNvPr>
          <p:cNvSpPr/>
          <p:nvPr userDrawn="1"/>
        </p:nvSpPr>
        <p:spPr>
          <a:xfrm>
            <a:off x="615950" y="614363"/>
            <a:ext cx="6124575" cy="6075362"/>
          </a:xfrm>
          <a:prstGeom prst="roundRect">
            <a:avLst>
              <a:gd name="adj" fmla="val 2124"/>
            </a:avLst>
          </a:prstGeom>
          <a:solidFill>
            <a:srgbClr val="FD53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78602" y="981075"/>
            <a:ext cx="5400000" cy="2471821"/>
          </a:xfrm>
        </p:spPr>
        <p:txBody>
          <a:bodyPr anchor="b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8602" y="3624346"/>
            <a:ext cx="5400000" cy="1342626"/>
          </a:xfrm>
        </p:spPr>
        <p:txBody>
          <a:bodyPr>
            <a:norm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GB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0"/>
          </p:nvPr>
        </p:nvSpPr>
        <p:spPr>
          <a:xfrm>
            <a:off x="992119" y="5400675"/>
            <a:ext cx="5400000" cy="869848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6898068" y="5386669"/>
            <a:ext cx="2000250" cy="733627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9721848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7">
            <a:extLst>
              <a:ext uri="{FF2B5EF4-FFF2-40B4-BE49-F238E27FC236}">
                <a16:creationId xmlns:a16="http://schemas.microsoft.com/office/drawing/2014/main" id="{E9861A7C-255C-4F50-8797-6490495972D3}"/>
              </a:ext>
            </a:extLst>
          </p:cNvPr>
          <p:cNvSpPr/>
          <p:nvPr userDrawn="1"/>
        </p:nvSpPr>
        <p:spPr>
          <a:xfrm>
            <a:off x="1733550" y="2332038"/>
            <a:ext cx="1057275" cy="1057275"/>
          </a:xfrm>
          <a:prstGeom prst="ellipse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6100" y="1447800"/>
            <a:ext cx="8261350" cy="18192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86098" y="3294063"/>
            <a:ext cx="8261351" cy="1500187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/>
          </p:nvPr>
        </p:nvSpPr>
        <p:spPr>
          <a:xfrm>
            <a:off x="1733550" y="2332039"/>
            <a:ext cx="1057274" cy="1057274"/>
          </a:xfrm>
        </p:spPr>
        <p:txBody>
          <a:bodyPr anchor="ctr">
            <a:noAutofit/>
          </a:bodyPr>
          <a:lstStyle>
            <a:lvl1pPr marL="0" indent="0" algn="ctr">
              <a:buNone/>
              <a:defRPr sz="4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D0A87087-306A-4D4C-87AD-A2EE0BA529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5B310776-CFB2-4F8B-910F-5375E9ED18B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FDF3B8DF-A3B2-4BF1-8245-61FD07BB8CC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E903BD2-C011-48EC-9ACF-89D3FC86AB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43046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8027" y="1657350"/>
            <a:ext cx="11615946" cy="5109845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88027" y="850900"/>
            <a:ext cx="10303773" cy="482600"/>
          </a:xfrm>
        </p:spPr>
        <p:txBody>
          <a:bodyPr wrap="none" t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CFB6AC9F-CB6A-4083-B3A4-032316B172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A088D0C-984A-4839-AE08-A100940CA90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9F3EAD03-F0D7-42A6-8B2D-6DCBD8780D4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A0D21C25-6FC3-4542-A0C0-FCE3E4A7F2A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9636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88026" y="1657350"/>
            <a:ext cx="5731774" cy="52006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199" y="1657350"/>
            <a:ext cx="5731773" cy="520065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/>
          </p:nvPr>
        </p:nvSpPr>
        <p:spPr>
          <a:xfrm>
            <a:off x="287338" y="849601"/>
            <a:ext cx="10304462" cy="461842"/>
          </a:xfrm>
        </p:spPr>
        <p:txBody>
          <a:bodyPr wrap="none" lIns="90000" tIns="0" rIns="90000" bIns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8BF814D0-2EE5-4A9A-998F-85824E79140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4DFD7019-F5AF-4029-8946-DCFF49622A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523581E-0681-42FB-AC9A-7EF1A59A3EA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ACC77DF-8B45-4110-9B14-77E04160ADC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32730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028" y="1681163"/>
            <a:ext cx="570954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288028" y="2505075"/>
            <a:ext cx="5709548" cy="4262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731772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731772" cy="426212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3"/>
          </p:nvPr>
        </p:nvSpPr>
        <p:spPr>
          <a:xfrm>
            <a:off x="287338" y="849600"/>
            <a:ext cx="10304462" cy="509968"/>
          </a:xfrm>
        </p:spPr>
        <p:txBody>
          <a:bodyPr wrap="none" tIns="0" bIns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8" name="Espace réservé de la date 3">
            <a:extLst>
              <a:ext uri="{FF2B5EF4-FFF2-40B4-BE49-F238E27FC236}">
                <a16:creationId xmlns:a16="http://schemas.microsoft.com/office/drawing/2014/main" id="{EA2A8A5D-56D6-4DAB-9DF8-C40AFDC41CA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Espace réservé du pied de page 4">
            <a:extLst>
              <a:ext uri="{FF2B5EF4-FFF2-40B4-BE49-F238E27FC236}">
                <a16:creationId xmlns:a16="http://schemas.microsoft.com/office/drawing/2014/main" id="{36F744A8-77DB-4BEC-B8ED-CE25DC98AE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32C7677D-02E8-4320-BFE1-0782D103B7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6CC11023-DC8C-4B4E-BA9F-3A25089FE3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18104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/>
          </p:nvPr>
        </p:nvSpPr>
        <p:spPr>
          <a:xfrm>
            <a:off x="288000" y="849601"/>
            <a:ext cx="10303773" cy="534032"/>
          </a:xfrm>
        </p:spPr>
        <p:txBody>
          <a:bodyPr wrap="none" tIns="0" bIns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A2E1EB-9D3C-47AA-9897-6F692663AD4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3B895C8-C525-43CB-9232-1A717793226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AD233DB-8637-4D17-9D06-E32C993D237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244B578-AF18-4526-AFE4-31364AD160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4148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6A673E3A-BA51-49FC-83B2-C384C8255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000BF44-B998-42BE-B941-75638835F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5C93B44-F0D5-47A9-883E-AA29E34E5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49C3BA-08F0-4DC4-B88C-1D7A45E3252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96202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5"/>
          </p:nvPr>
        </p:nvSpPr>
        <p:spPr>
          <a:xfrm>
            <a:off x="333375" y="1657350"/>
            <a:ext cx="3060700" cy="5110163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 sz="1600"/>
            </a:lvl1pPr>
            <a:lvl2pPr marL="542925" indent="-276225">
              <a:buFontTx/>
              <a:buBlip>
                <a:blip r:embed="rId3"/>
              </a:buBlip>
              <a:defRPr sz="14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52825" y="1670880"/>
            <a:ext cx="8351147" cy="50963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87338" y="849600"/>
            <a:ext cx="10304462" cy="669925"/>
          </a:xfrm>
        </p:spPr>
        <p:txBody>
          <a:bodyPr wrap="none" tIns="0" bIns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3CB8ED7-99F9-4937-B74D-6F307158E87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EA82855E-79A8-485F-8BC7-E8D4D85A4D8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421E67AF-5B55-480E-BAC3-CC2E0410A35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005A02FA-9F85-4465-A380-8C7D6D53C1E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48197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0CD0B7DB-7767-4377-BA32-DBF06F4209BB}"/>
              </a:ext>
            </a:extLst>
          </p:cNvPr>
          <p:cNvSpPr>
            <a:spLocks/>
          </p:cNvSpPr>
          <p:nvPr userDrawn="1"/>
        </p:nvSpPr>
        <p:spPr bwMode="auto">
          <a:xfrm>
            <a:off x="3786188" y="1657350"/>
            <a:ext cx="244475" cy="244475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0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2147483647 h 60"/>
              <a:gd name="T12" fmla="*/ 2147483647 w 60"/>
              <a:gd name="T13" fmla="*/ 2147483647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0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60">
                <a:moveTo>
                  <a:pt x="54" y="0"/>
                </a:move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0" y="8"/>
                  <a:pt x="0" y="31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8"/>
                  <a:pt x="2" y="60"/>
                  <a:pt x="6" y="60"/>
                </a:cubicBezTo>
                <a:cubicBezTo>
                  <a:pt x="9" y="60"/>
                  <a:pt x="11" y="58"/>
                  <a:pt x="11" y="54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13"/>
                  <a:pt x="30" y="12"/>
                  <a:pt x="30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8" y="12"/>
                  <a:pt x="60" y="10"/>
                  <a:pt x="60" y="6"/>
                </a:cubicBezTo>
                <a:cubicBezTo>
                  <a:pt x="60" y="3"/>
                  <a:pt x="58" y="0"/>
                  <a:pt x="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1A5988A0-F713-4A4F-948A-2C73506657F6}"/>
              </a:ext>
            </a:extLst>
          </p:cNvPr>
          <p:cNvSpPr>
            <a:spLocks/>
          </p:cNvSpPr>
          <p:nvPr userDrawn="1"/>
        </p:nvSpPr>
        <p:spPr bwMode="auto">
          <a:xfrm rot="10800000">
            <a:off x="10528300" y="6121400"/>
            <a:ext cx="244475" cy="244475"/>
          </a:xfrm>
          <a:custGeom>
            <a:avLst/>
            <a:gdLst>
              <a:gd name="T0" fmla="*/ 2147483647 w 60"/>
              <a:gd name="T1" fmla="*/ 0 h 60"/>
              <a:gd name="T2" fmla="*/ 2147483647 w 60"/>
              <a:gd name="T3" fmla="*/ 0 h 60"/>
              <a:gd name="T4" fmla="*/ 0 w 60"/>
              <a:gd name="T5" fmla="*/ 2147483647 h 60"/>
              <a:gd name="T6" fmla="*/ 0 w 60"/>
              <a:gd name="T7" fmla="*/ 2147483647 h 60"/>
              <a:gd name="T8" fmla="*/ 2147483647 w 60"/>
              <a:gd name="T9" fmla="*/ 2147483647 h 60"/>
              <a:gd name="T10" fmla="*/ 2147483647 w 60"/>
              <a:gd name="T11" fmla="*/ 2147483647 h 60"/>
              <a:gd name="T12" fmla="*/ 2147483647 w 60"/>
              <a:gd name="T13" fmla="*/ 2147483647 h 60"/>
              <a:gd name="T14" fmla="*/ 2147483647 w 60"/>
              <a:gd name="T15" fmla="*/ 2147483647 h 60"/>
              <a:gd name="T16" fmla="*/ 2147483647 w 60"/>
              <a:gd name="T17" fmla="*/ 2147483647 h 60"/>
              <a:gd name="T18" fmla="*/ 2147483647 w 60"/>
              <a:gd name="T19" fmla="*/ 2147483647 h 60"/>
              <a:gd name="T20" fmla="*/ 2147483647 w 60"/>
              <a:gd name="T21" fmla="*/ 0 h 6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" h="60">
                <a:moveTo>
                  <a:pt x="54" y="0"/>
                </a:moveTo>
                <a:cubicBezTo>
                  <a:pt x="30" y="0"/>
                  <a:pt x="30" y="0"/>
                  <a:pt x="30" y="0"/>
                </a:cubicBezTo>
                <a:cubicBezTo>
                  <a:pt x="18" y="0"/>
                  <a:pt x="0" y="8"/>
                  <a:pt x="0" y="31"/>
                </a:cubicBezTo>
                <a:cubicBezTo>
                  <a:pt x="0" y="54"/>
                  <a:pt x="0" y="54"/>
                  <a:pt x="0" y="54"/>
                </a:cubicBezTo>
                <a:cubicBezTo>
                  <a:pt x="0" y="58"/>
                  <a:pt x="2" y="60"/>
                  <a:pt x="6" y="60"/>
                </a:cubicBezTo>
                <a:cubicBezTo>
                  <a:pt x="9" y="60"/>
                  <a:pt x="11" y="58"/>
                  <a:pt x="11" y="54"/>
                </a:cubicBezTo>
                <a:cubicBezTo>
                  <a:pt x="11" y="31"/>
                  <a:pt x="11" y="31"/>
                  <a:pt x="11" y="31"/>
                </a:cubicBezTo>
                <a:cubicBezTo>
                  <a:pt x="11" y="13"/>
                  <a:pt x="30" y="12"/>
                  <a:pt x="30" y="12"/>
                </a:cubicBezTo>
                <a:cubicBezTo>
                  <a:pt x="54" y="12"/>
                  <a:pt x="54" y="12"/>
                  <a:pt x="54" y="12"/>
                </a:cubicBezTo>
                <a:cubicBezTo>
                  <a:pt x="58" y="12"/>
                  <a:pt x="60" y="10"/>
                  <a:pt x="60" y="6"/>
                </a:cubicBezTo>
                <a:cubicBezTo>
                  <a:pt x="60" y="3"/>
                  <a:pt x="58" y="0"/>
                  <a:pt x="54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4"/>
          </p:nvPr>
        </p:nvSpPr>
        <p:spPr>
          <a:xfrm>
            <a:off x="333405" y="1657190"/>
            <a:ext cx="3060000" cy="5110162"/>
          </a:xfrm>
        </p:spPr>
        <p:txBody>
          <a:bodyPr/>
          <a:lstStyle>
            <a:lvl1pPr marL="266700" indent="-266700">
              <a:buFontTx/>
              <a:buBlip>
                <a:blip r:embed="rId2"/>
              </a:buBlip>
              <a:defRPr sz="1600"/>
            </a:lvl1pPr>
            <a:lvl2pPr marL="542925" indent="-276225">
              <a:buFontTx/>
              <a:buBlip>
                <a:blip r:embed="rId3"/>
              </a:buBlip>
              <a:defRPr sz="1400"/>
            </a:lvl2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977103" y="1842930"/>
            <a:ext cx="6622332" cy="434291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  <a:endParaRPr lang="en-GB" noProof="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/>
          </p:nvPr>
        </p:nvSpPr>
        <p:spPr>
          <a:xfrm>
            <a:off x="287999" y="849600"/>
            <a:ext cx="10303773" cy="626997"/>
          </a:xfrm>
        </p:spPr>
        <p:txBody>
          <a:bodyPr wrap="none" tIns="0" bIns="0">
            <a:normAutofit/>
          </a:bodyPr>
          <a:lstStyle>
            <a:lvl1pPr marL="0" indent="0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5"/>
          </p:nvPr>
        </p:nvSpPr>
        <p:spPr>
          <a:xfrm>
            <a:off x="3976688" y="6226175"/>
            <a:ext cx="6368927" cy="388938"/>
          </a:xfrm>
        </p:spPr>
        <p:txBody>
          <a:bodyPr>
            <a:noAutofit/>
          </a:bodyPr>
          <a:lstStyle>
            <a:lvl1pPr marL="266700" indent="-266700">
              <a:buFontTx/>
              <a:buBlip>
                <a:blip r:embed="rId4"/>
              </a:buBlip>
              <a:defRPr sz="18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3" name="Espace réservé de la date 4">
            <a:extLst>
              <a:ext uri="{FF2B5EF4-FFF2-40B4-BE49-F238E27FC236}">
                <a16:creationId xmlns:a16="http://schemas.microsoft.com/office/drawing/2014/main" id="{B72A5E95-CC4E-4182-8829-6C176DBD397B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" name="Espace réservé du pied de page 5">
            <a:extLst>
              <a:ext uri="{FF2B5EF4-FFF2-40B4-BE49-F238E27FC236}">
                <a16:creationId xmlns:a16="http://schemas.microsoft.com/office/drawing/2014/main" id="{094DF087-D286-4529-BD43-FBFE9ED2B46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2E55289C-746D-4E89-A1C2-939F7A93524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fld id="{E939CFBF-C3EA-4F11-8266-10D31C40A33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81981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F1EBA7B9-857F-4976-A31B-74E052FC471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87338" y="184150"/>
            <a:ext cx="10304462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00F476-BF4F-40AA-9BCF-94EBFCEEDF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464925" y="6278563"/>
            <a:ext cx="601663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95DE9D-8CE3-4059-8F10-CE7BC2587D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43963" y="6442075"/>
            <a:ext cx="3222625" cy="1619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9CBBBB-B4C0-453E-8B05-6516E136B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96700" y="6605588"/>
            <a:ext cx="369888" cy="161925"/>
          </a:xfrm>
          <a:prstGeom prst="rect">
            <a:avLst/>
          </a:prstGeo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fld id="{427408B9-97BA-4FBC-8B4D-A11E4622AD59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C185D7C7-4F77-4B9B-AE56-33FA4B61CE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2938" y="300038"/>
            <a:ext cx="1101725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31" name="Espace réservé du texte 2">
            <a:extLst>
              <a:ext uri="{FF2B5EF4-FFF2-40B4-BE49-F238E27FC236}">
                <a16:creationId xmlns:a16="http://schemas.microsoft.com/office/drawing/2014/main" id="{E85E4BD0-98C3-40BB-839E-15262A4656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87338" y="1825625"/>
            <a:ext cx="11617325" cy="494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1" r:id="rId1"/>
    <p:sldLayoutId id="2147484637" r:id="rId2"/>
    <p:sldLayoutId id="2147484632" r:id="rId3"/>
    <p:sldLayoutId id="2147484633" r:id="rId4"/>
    <p:sldLayoutId id="2147484634" r:id="rId5"/>
    <p:sldLayoutId id="2147484635" r:id="rId6"/>
    <p:sldLayoutId id="2147484638" r:id="rId7"/>
    <p:sldLayoutId id="2147484636" r:id="rId8"/>
    <p:sldLayoutId id="2147484639" r:id="rId9"/>
    <p:sldLayoutId id="2147484640" r:id="rId10"/>
    <p:sldLayoutId id="2147484641" r:id="rId11"/>
    <p:sldLayoutId id="2147484642" r:id="rId12"/>
    <p:sldLayoutId id="2147484643" r:id="rId13"/>
    <p:sldLayoutId id="2147484644" r:id="rId14"/>
    <p:sldLayoutId id="2147484645" r:id="rId15"/>
    <p:sldLayoutId id="2147484646" r:id="rId16"/>
    <p:sldLayoutId id="2147484647" r:id="rId17"/>
    <p:sldLayoutId id="2147484648" r:id="rId18"/>
    <p:sldLayoutId id="2147484649" r:id="rId19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  <a:cs typeface="Arial" charset="0"/>
        </a:defRPr>
      </a:lvl9pPr>
    </p:titleStyle>
    <p:bodyStyle>
      <a:lvl1pPr marL="361950" indent="-36195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Blip>
          <a:blip r:embed="rId22"/>
        </a:buBlip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14375" indent="-352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Blip>
          <a:blip r:embed="rId23"/>
        </a:buBlip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76325" indent="-3619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24"/>
        </a:buBlip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438275" indent="-36195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25"/>
        </a:buBlip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790700" indent="-352425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Blip>
          <a:blip r:embed="rId26"/>
        </a:buBlip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jpeg"/><Relationship Id="rId7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re 23">
            <a:extLst>
              <a:ext uri="{FF2B5EF4-FFF2-40B4-BE49-F238E27FC236}">
                <a16:creationId xmlns:a16="http://schemas.microsoft.com/office/drawing/2014/main" id="{5FD1624A-8C70-462E-AA32-92592357C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08713" y="981075"/>
            <a:ext cx="5400675" cy="2471738"/>
          </a:xfrm>
        </p:spPr>
        <p:txBody>
          <a:bodyPr/>
          <a:lstStyle/>
          <a:p>
            <a:pPr eaLnBrk="1" hangingPunct="1"/>
            <a:r>
              <a:rPr lang="fr-CH" altLang="fr-FR" sz="4400"/>
              <a:t>Tpg</a:t>
            </a:r>
            <a:br>
              <a:rPr lang="fr-CH" altLang="fr-FR" sz="4400"/>
            </a:br>
            <a:r>
              <a:rPr lang="fr-CH" altLang="fr-FR" sz="4400"/>
              <a:t>Crisis management</a:t>
            </a:r>
            <a:br>
              <a:rPr lang="fr-CH" altLang="fr-FR" sz="4400"/>
            </a:br>
            <a:r>
              <a:rPr lang="fr-CH" altLang="fr-FR" sz="4400"/>
              <a:t>and after</a:t>
            </a:r>
            <a:br>
              <a:rPr lang="fr-CH" altLang="fr-FR" sz="4400"/>
            </a:br>
            <a:endParaRPr lang="fr-CH" altLang="fr-FR" sz="4400"/>
          </a:p>
        </p:txBody>
      </p:sp>
      <p:sp>
        <p:nvSpPr>
          <p:cNvPr id="15363" name="Espace réservé du texte 25">
            <a:extLst>
              <a:ext uri="{FF2B5EF4-FFF2-40B4-BE49-F238E27FC236}">
                <a16:creationId xmlns:a16="http://schemas.microsoft.com/office/drawing/2014/main" id="{AC0F531D-7FA4-433C-8DF3-BEBFF2B550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23000" y="5249863"/>
            <a:ext cx="5400675" cy="1020762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fr-CH" altLang="fr-FR"/>
              <a:t>Anne Hornung-Soukup</a:t>
            </a:r>
          </a:p>
          <a:p>
            <a:pPr eaLnBrk="1" hangingPunct="1">
              <a:spcBef>
                <a:spcPct val="0"/>
              </a:spcBef>
            </a:pPr>
            <a:r>
              <a:rPr lang="fr-CH" altLang="fr-FR"/>
              <a:t>Chair of the Board of Directors</a:t>
            </a:r>
            <a:br>
              <a:rPr lang="fr-CH" altLang="fr-FR"/>
            </a:br>
            <a:r>
              <a:rPr lang="fr-CH" altLang="fr-FR"/>
              <a:t>Transports publics genevois (tpg)</a:t>
            </a:r>
          </a:p>
        </p:txBody>
      </p:sp>
      <p:sp>
        <p:nvSpPr>
          <p:cNvPr id="5" name="Espace réservé du texte 8">
            <a:extLst>
              <a:ext uri="{FF2B5EF4-FFF2-40B4-BE49-F238E27FC236}">
                <a16:creationId xmlns:a16="http://schemas.microsoft.com/office/drawing/2014/main" id="{3879F146-C0F6-4D02-A662-538600FFE5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727450" y="5691188"/>
            <a:ext cx="2000250" cy="369887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/>
              <a:t>April 23rd, 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re 1">
            <a:extLst>
              <a:ext uri="{FF2B5EF4-FFF2-40B4-BE49-F238E27FC236}">
                <a16:creationId xmlns:a16="http://schemas.microsoft.com/office/drawing/2014/main" id="{CB3AA496-49C7-496D-8061-DFFB39949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History of tpg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C66282-6A79-4DA2-9824-955179634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7350"/>
            <a:ext cx="6594475" cy="4581525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altLang="fr-FR" sz="2600" dirty="0"/>
              <a:t>19th Century </a:t>
            </a:r>
            <a:r>
              <a:rPr lang="en-US" altLang="fr-FR" sz="2600" dirty="0"/>
              <a:t>–</a:t>
            </a:r>
            <a:r>
              <a:rPr lang="fr-CH" altLang="fr-FR" sz="2600" dirty="0"/>
              <a:t> Innovation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H" altLang="fr-FR" sz="1800" dirty="0">
                <a:solidFill>
                  <a:srgbClr val="FD5312"/>
                </a:solidFill>
              </a:rPr>
              <a:t>1833  </a:t>
            </a:r>
            <a:r>
              <a:rPr lang="en-US" altLang="fr-FR" sz="1800" dirty="0"/>
              <a:t>First omnibus launched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H" altLang="fr-FR" sz="1800" dirty="0">
                <a:solidFill>
                  <a:srgbClr val="FD5312"/>
                </a:solidFill>
              </a:rPr>
              <a:t>1862  </a:t>
            </a:r>
            <a:r>
              <a:rPr lang="en-US" altLang="fr-FR" sz="1800" dirty="0"/>
              <a:t>First horse-drawn tramway line</a:t>
            </a:r>
            <a:br>
              <a:rPr lang="en-US" altLang="fr-FR" sz="1800" dirty="0"/>
            </a:br>
            <a:r>
              <a:rPr lang="en-US" altLang="fr-FR" sz="1800" dirty="0"/>
              <a:t>	 </a:t>
            </a:r>
            <a:r>
              <a:rPr lang="en-US" altLang="fr-FR" sz="1600" dirty="0">
                <a:solidFill>
                  <a:srgbClr val="FD5312"/>
                </a:solidFill>
              </a:rPr>
              <a:t>Line 12: historic, oldest still operating in Europe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H" altLang="fr-FR" sz="1800" dirty="0">
                <a:solidFill>
                  <a:srgbClr val="FD5312"/>
                </a:solidFill>
              </a:rPr>
              <a:t>1878  </a:t>
            </a:r>
            <a:r>
              <a:rPr lang="en-US" altLang="fr-FR" sz="1800" dirty="0"/>
              <a:t>First steam-powered tram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H" altLang="fr-FR" sz="1800" dirty="0">
                <a:solidFill>
                  <a:srgbClr val="FD5312"/>
                </a:solidFill>
              </a:rPr>
              <a:t>1896  </a:t>
            </a:r>
            <a:r>
              <a:rPr lang="en-US" altLang="fr-FR" sz="1800" dirty="0"/>
              <a:t>First electric tram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fr-FR" sz="26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fr-FR" sz="2600" dirty="0"/>
              <a:t>20</a:t>
            </a:r>
            <a:r>
              <a:rPr lang="en-US" altLang="fr-FR" sz="2600" baseline="30000" dirty="0"/>
              <a:t>th</a:t>
            </a:r>
            <a:r>
              <a:rPr lang="en-US" altLang="fr-FR" sz="2600" dirty="0"/>
              <a:t> Century – Wars and Cars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fr-FR" sz="1800" dirty="0">
                <a:solidFill>
                  <a:srgbClr val="FD5312"/>
                </a:solidFill>
              </a:rPr>
              <a:t>1920</a:t>
            </a:r>
            <a:r>
              <a:rPr lang="en-US" altLang="fr-FR" sz="1800" dirty="0"/>
              <a:t>  Peak of Geneva tram lines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CH" altLang="fr-FR" sz="1800" dirty="0">
                <a:solidFill>
                  <a:srgbClr val="FD5312"/>
                </a:solidFill>
              </a:rPr>
              <a:t>1977  </a:t>
            </a:r>
            <a:r>
              <a:rPr lang="en-US" altLang="fr-FR" sz="1800" dirty="0"/>
              <a:t>Takeover by the State of Geneva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fr-FR" sz="26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altLang="fr-FR" sz="2600" dirty="0"/>
              <a:t>21</a:t>
            </a:r>
            <a:r>
              <a:rPr lang="en-US" altLang="fr-FR" sz="2600" baseline="30000" dirty="0"/>
              <a:t>st</a:t>
            </a:r>
            <a:r>
              <a:rPr lang="en-US" altLang="fr-FR" sz="2600" dirty="0"/>
              <a:t> Century – First 20 years: Renewed Growth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fr-FR" sz="1800" dirty="0">
                <a:solidFill>
                  <a:srgbClr val="FD5312"/>
                </a:solidFill>
              </a:rPr>
              <a:t>2020  </a:t>
            </a:r>
            <a:r>
              <a:rPr lang="en-US" altLang="fr-FR" sz="1800" dirty="0"/>
              <a:t>COVID-19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fr-FR" sz="26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altLang="fr-FR" sz="1800" dirty="0">
              <a:solidFill>
                <a:srgbClr val="FD5312"/>
              </a:solidFill>
            </a:endParaRPr>
          </a:p>
        </p:txBody>
      </p:sp>
      <p:sp>
        <p:nvSpPr>
          <p:cNvPr id="16388" name="Espace réservé du texte 3">
            <a:extLst>
              <a:ext uri="{FF2B5EF4-FFF2-40B4-BE49-F238E27FC236}">
                <a16:creationId xmlns:a16="http://schemas.microsoft.com/office/drawing/2014/main" id="{1B0A88C4-9008-4EF7-937C-D6F48C49DE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850900"/>
            <a:ext cx="10914062" cy="48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H" altLang="fr-FR"/>
              <a:t>Geneva Mass Transit Milestones and Eras </a:t>
            </a:r>
          </a:p>
        </p:txBody>
      </p:sp>
      <p:grpSp>
        <p:nvGrpSpPr>
          <p:cNvPr id="16389" name="Groupe 6">
            <a:extLst>
              <a:ext uri="{FF2B5EF4-FFF2-40B4-BE49-F238E27FC236}">
                <a16:creationId xmlns:a16="http://schemas.microsoft.com/office/drawing/2014/main" id="{0D1904DF-E0E0-4D0E-BD02-2B3CCD283D13}"/>
              </a:ext>
            </a:extLst>
          </p:cNvPr>
          <p:cNvGrpSpPr>
            <a:grpSpLocks/>
          </p:cNvGrpSpPr>
          <p:nvPr/>
        </p:nvGrpSpPr>
        <p:grpSpPr bwMode="auto">
          <a:xfrm>
            <a:off x="6881813" y="1665288"/>
            <a:ext cx="4672012" cy="3400425"/>
            <a:chOff x="7261735" y="1558473"/>
            <a:chExt cx="4291514" cy="3154077"/>
          </a:xfrm>
        </p:grpSpPr>
        <p:pic>
          <p:nvPicPr>
            <p:cNvPr id="16391" name="Picture 4">
              <a:extLst>
                <a:ext uri="{FF2B5EF4-FFF2-40B4-BE49-F238E27FC236}">
                  <a16:creationId xmlns:a16="http://schemas.microsoft.com/office/drawing/2014/main" id="{508BDC47-3B12-4FD1-A77B-F7CDCFBF8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1735" y="1558473"/>
              <a:ext cx="4291514" cy="29073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92" name="ZoneTexte 5">
              <a:extLst>
                <a:ext uri="{FF2B5EF4-FFF2-40B4-BE49-F238E27FC236}">
                  <a16:creationId xmlns:a16="http://schemas.microsoft.com/office/drawing/2014/main" id="{0E32F16B-48A9-41EA-9980-278833FF81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61735" y="4498523"/>
              <a:ext cx="2233329" cy="21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SzPct val="100000"/>
                <a:buBlip>
                  <a:blip r:embed="rId3"/>
                </a:buBlip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SzPct val="100000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Blip>
                  <a:blip r:embed="rId6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Blip>
                  <a:blip r:embed="rId7"/>
                </a:buBlip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r>
                <a:rPr lang="fr-CH" altLang="fr-FR" sz="900"/>
                <a:t>Place de Neuve, 1894</a:t>
              </a:r>
            </a:p>
          </p:txBody>
        </p:sp>
      </p:grpSp>
      <p:sp>
        <p:nvSpPr>
          <p:cNvPr id="16390" name="Espace réservé du numéro de diapositive 3">
            <a:extLst>
              <a:ext uri="{FF2B5EF4-FFF2-40B4-BE49-F238E27FC236}">
                <a16:creationId xmlns:a16="http://schemas.microsoft.com/office/drawing/2014/main" id="{CBA730DB-14A6-4E2A-9C03-EBCCB9029BD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3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7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7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7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7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7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871ABD17-D9BA-4F74-B5F3-E3A20409749E}" type="slidenum">
              <a:rPr lang="en-GB" altLang="fr-FR" sz="1200">
                <a:solidFill>
                  <a:schemeClr val="bg2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2</a:t>
            </a:fld>
            <a:endParaRPr lang="en-GB" altLang="fr-FR" sz="120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re 1">
            <a:extLst>
              <a:ext uri="{FF2B5EF4-FFF2-40B4-BE49-F238E27FC236}">
                <a16:creationId xmlns:a16="http://schemas.microsoft.com/office/drawing/2014/main" id="{B770919B-2D36-41CA-B4CC-3CBE3FF9D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Tpg today – COVID-19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0F5807C-B244-4D57-8085-A16E96095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657350"/>
            <a:ext cx="6334125" cy="51101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400" kern="0" dirty="0">
                <a:cs typeface="Arial" charset="0"/>
              </a:rPr>
              <a:t>Public transport </a:t>
            </a:r>
            <a:r>
              <a:rPr lang="fr-FR" altLang="fr-FR" sz="2400" kern="0" dirty="0" err="1">
                <a:cs typeface="Arial" charset="0"/>
              </a:rPr>
              <a:t>declared</a:t>
            </a:r>
            <a:r>
              <a:rPr lang="fr-FR" altLang="fr-FR" sz="2400" kern="0" dirty="0">
                <a:cs typeface="Arial" charset="0"/>
              </a:rPr>
              <a:t> essential</a:t>
            </a:r>
            <a:br>
              <a:rPr lang="fr-FR" altLang="fr-FR" sz="2400" kern="0" dirty="0">
                <a:cs typeface="Arial" charset="0"/>
              </a:rPr>
            </a:br>
            <a:r>
              <a:rPr lang="fr-FR" altLang="fr-FR" sz="2400" kern="0" dirty="0">
                <a:cs typeface="Arial" charset="0"/>
              </a:rPr>
              <a:t>service by Swiss </a:t>
            </a:r>
            <a:r>
              <a:rPr lang="fr-FR" altLang="fr-FR" sz="2400" kern="0" dirty="0" err="1">
                <a:cs typeface="Arial" charset="0"/>
              </a:rPr>
              <a:t>Federal</a:t>
            </a:r>
            <a:r>
              <a:rPr lang="fr-FR" altLang="fr-FR" sz="2400" kern="0" dirty="0">
                <a:cs typeface="Arial" charset="0"/>
              </a:rPr>
              <a:t> Council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r-FR" altLang="fr-FR" sz="2400" kern="0" dirty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400" kern="0" dirty="0">
                <a:cs typeface="Arial" charset="0"/>
              </a:rPr>
              <a:t>P</a:t>
            </a:r>
            <a:r>
              <a:rPr lang="fr-CH" altLang="fr-FR" sz="2400" dirty="0" err="1"/>
              <a:t>assengers</a:t>
            </a:r>
            <a:r>
              <a:rPr lang="fr-CH" altLang="fr-FR" sz="2400" dirty="0"/>
              <a:t>/</a:t>
            </a:r>
            <a:r>
              <a:rPr lang="fr-CH" altLang="fr-FR" sz="2400" dirty="0" err="1"/>
              <a:t>day</a:t>
            </a:r>
            <a:r>
              <a:rPr lang="fr-CH" altLang="fr-FR" sz="2400" dirty="0"/>
              <a:t> down 85%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CH" altLang="fr-FR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400" kern="0" dirty="0">
                <a:cs typeface="Arial" charset="0"/>
              </a:rPr>
              <a:t>Bus/tram services </a:t>
            </a:r>
            <a:r>
              <a:rPr lang="fr-FR" altLang="fr-FR" sz="2400" kern="0" dirty="0" err="1">
                <a:cs typeface="Arial" charset="0"/>
              </a:rPr>
              <a:t>reduced</a:t>
            </a:r>
            <a:r>
              <a:rPr lang="fr-FR" altLang="fr-FR" sz="2400" kern="0" dirty="0">
                <a:cs typeface="Arial" charset="0"/>
              </a:rPr>
              <a:t> by 50%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altLang="fr-FR" sz="2400" kern="0" dirty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400" kern="0" dirty="0">
                <a:cs typeface="Arial" charset="0"/>
              </a:rPr>
              <a:t>400 tpg </a:t>
            </a:r>
            <a:r>
              <a:rPr lang="fr-FR" altLang="fr-FR" sz="2400" kern="0" dirty="0" err="1">
                <a:cs typeface="Arial" charset="0"/>
              </a:rPr>
              <a:t>employees</a:t>
            </a:r>
            <a:r>
              <a:rPr lang="fr-FR" altLang="fr-FR" sz="2400" kern="0" dirty="0">
                <a:cs typeface="Arial" charset="0"/>
              </a:rPr>
              <a:t> </a:t>
            </a:r>
            <a:r>
              <a:rPr lang="fr-FR" altLang="fr-FR" sz="2400" kern="0" dirty="0" err="1">
                <a:cs typeface="Arial" charset="0"/>
              </a:rPr>
              <a:t>working</a:t>
            </a:r>
            <a:r>
              <a:rPr lang="fr-FR" altLang="fr-FR" sz="2400" kern="0" dirty="0">
                <a:cs typeface="Arial" charset="0"/>
              </a:rPr>
              <a:t> </a:t>
            </a:r>
            <a:r>
              <a:rPr lang="fr-FR" altLang="fr-FR" sz="2400" kern="0" dirty="0" err="1">
                <a:cs typeface="Arial" charset="0"/>
              </a:rPr>
              <a:t>from</a:t>
            </a:r>
            <a:r>
              <a:rPr lang="fr-FR" altLang="fr-FR" sz="2400" kern="0" dirty="0">
                <a:cs typeface="Arial" charset="0"/>
              </a:rPr>
              <a:t> home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altLang="fr-FR" sz="2400" kern="0" dirty="0">
              <a:cs typeface="Arial" charset="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2400" kern="0" dirty="0">
                <a:cs typeface="Arial" charset="0"/>
              </a:rPr>
              <a:t>Drivers are </a:t>
            </a:r>
            <a:r>
              <a:rPr lang="fr-FR" altLang="fr-FR" sz="2400" kern="0" dirty="0" err="1">
                <a:cs typeface="Arial" charset="0"/>
              </a:rPr>
              <a:t>separated</a:t>
            </a:r>
            <a:r>
              <a:rPr lang="fr-FR" altLang="fr-FR" sz="2400" kern="0" dirty="0">
                <a:cs typeface="Arial" charset="0"/>
              </a:rPr>
              <a:t> </a:t>
            </a:r>
            <a:r>
              <a:rPr lang="fr-FR" altLang="fr-FR" sz="2400" kern="0" dirty="0" err="1">
                <a:cs typeface="Arial" charset="0"/>
              </a:rPr>
              <a:t>from</a:t>
            </a:r>
            <a:r>
              <a:rPr lang="fr-FR" altLang="fr-FR" sz="2400" kern="0" dirty="0">
                <a:cs typeface="Arial" charset="0"/>
              </a:rPr>
              <a:t> </a:t>
            </a:r>
            <a:r>
              <a:rPr lang="fr-FR" altLang="fr-FR" sz="2400" kern="0" dirty="0" err="1">
                <a:cs typeface="Arial" charset="0"/>
              </a:rPr>
              <a:t>passengers</a:t>
            </a:r>
            <a:r>
              <a:rPr lang="fr-FR" altLang="fr-FR" sz="2400" kern="0" dirty="0">
                <a:cs typeface="Arial" charset="0"/>
              </a:rPr>
              <a:t>,</a:t>
            </a:r>
            <a:br>
              <a:rPr lang="fr-FR" altLang="fr-FR" sz="2400" kern="0" dirty="0">
                <a:cs typeface="Arial" charset="0"/>
              </a:rPr>
            </a:br>
            <a:r>
              <a:rPr lang="fr-FR" altLang="fr-FR" sz="2400" kern="0" dirty="0" err="1">
                <a:cs typeface="Arial" charset="0"/>
              </a:rPr>
              <a:t>wipe</a:t>
            </a:r>
            <a:r>
              <a:rPr lang="fr-FR" altLang="fr-FR" sz="2400" kern="0" dirty="0">
                <a:cs typeface="Arial" charset="0"/>
              </a:rPr>
              <a:t> down </a:t>
            </a:r>
            <a:r>
              <a:rPr lang="fr-FR" altLang="fr-FR" sz="2400" kern="0" dirty="0" err="1">
                <a:cs typeface="Arial" charset="0"/>
              </a:rPr>
              <a:t>cabin</a:t>
            </a:r>
            <a:r>
              <a:rPr lang="fr-FR" altLang="fr-FR" sz="2400" kern="0" dirty="0">
                <a:cs typeface="Arial" charset="0"/>
              </a:rPr>
              <a:t>, </a:t>
            </a:r>
            <a:r>
              <a:rPr lang="fr-FR" altLang="fr-FR" sz="2400" kern="0" dirty="0" err="1">
                <a:cs typeface="Arial" charset="0"/>
              </a:rPr>
              <a:t>vehicles</a:t>
            </a:r>
            <a:r>
              <a:rPr lang="fr-FR" altLang="fr-FR" sz="2400" kern="0" dirty="0">
                <a:cs typeface="Arial" charset="0"/>
              </a:rPr>
              <a:t> </a:t>
            </a:r>
            <a:r>
              <a:rPr lang="fr-FR" altLang="fr-FR" sz="2400" kern="0" dirty="0" err="1">
                <a:cs typeface="Arial" charset="0"/>
              </a:rPr>
              <a:t>cleaned</a:t>
            </a:r>
            <a:r>
              <a:rPr lang="fr-FR" altLang="fr-FR" sz="2400" kern="0" dirty="0">
                <a:cs typeface="Arial" charset="0"/>
              </a:rPr>
              <a:t> </a:t>
            </a:r>
            <a:r>
              <a:rPr lang="fr-FR" altLang="fr-FR" sz="2400" kern="0" dirty="0" err="1">
                <a:cs typeface="Arial" charset="0"/>
              </a:rPr>
              <a:t>several</a:t>
            </a:r>
            <a:r>
              <a:rPr lang="fr-FR" altLang="fr-FR" sz="2400" kern="0" dirty="0">
                <a:cs typeface="Arial" charset="0"/>
              </a:rPr>
              <a:t> times/</a:t>
            </a:r>
            <a:r>
              <a:rPr lang="fr-FR" altLang="fr-FR" sz="2400" kern="0" dirty="0" err="1">
                <a:cs typeface="Arial" charset="0"/>
              </a:rPr>
              <a:t>day</a:t>
            </a:r>
            <a:r>
              <a:rPr lang="fr-FR" altLang="fr-FR" sz="2400" kern="0" dirty="0">
                <a:cs typeface="Arial" charset="0"/>
              </a:rPr>
              <a:t>, buses </a:t>
            </a:r>
            <a:r>
              <a:rPr lang="fr-FR" altLang="fr-FR" sz="2400" kern="0" dirty="0" err="1">
                <a:cs typeface="Arial" charset="0"/>
              </a:rPr>
              <a:t>parked</a:t>
            </a:r>
            <a:r>
              <a:rPr lang="fr-FR" altLang="fr-FR" sz="2400" kern="0" dirty="0">
                <a:cs typeface="Arial" charset="0"/>
              </a:rPr>
              <a:t> </a:t>
            </a:r>
            <a:r>
              <a:rPr lang="fr-FR" altLang="fr-FR" sz="2400" kern="0" dirty="0" err="1">
                <a:cs typeface="Arial" charset="0"/>
              </a:rPr>
              <a:t>at</a:t>
            </a:r>
            <a:r>
              <a:rPr lang="fr-FR" altLang="fr-FR" sz="2400" kern="0" dirty="0">
                <a:cs typeface="Arial" charset="0"/>
              </a:rPr>
              <a:t> train station</a:t>
            </a:r>
            <a:br>
              <a:rPr lang="fr-FR" altLang="fr-FR" sz="2400" kern="0" dirty="0">
                <a:cs typeface="Arial" charset="0"/>
              </a:rPr>
            </a:br>
            <a:r>
              <a:rPr lang="fr-FR" altLang="fr-FR" sz="2400" kern="0" dirty="0">
                <a:cs typeface="Arial" charset="0"/>
              </a:rPr>
              <a:t>to </a:t>
            </a:r>
            <a:r>
              <a:rPr lang="fr-FR" altLang="fr-FR" sz="2400" kern="0" dirty="0" err="1">
                <a:cs typeface="Arial" charset="0"/>
              </a:rPr>
              <a:t>provide</a:t>
            </a:r>
            <a:r>
              <a:rPr lang="fr-FR" altLang="fr-FR" sz="2400" kern="0" dirty="0">
                <a:cs typeface="Arial" charset="0"/>
              </a:rPr>
              <a:t> more </a:t>
            </a:r>
            <a:r>
              <a:rPr lang="fr-FR" altLang="fr-FR" sz="2400" kern="0" dirty="0" err="1">
                <a:cs typeface="Arial" charset="0"/>
              </a:rPr>
              <a:t>space</a:t>
            </a:r>
            <a:r>
              <a:rPr lang="fr-FR" altLang="fr-FR" sz="2400" kern="0" dirty="0">
                <a:cs typeface="Arial" charset="0"/>
              </a:rPr>
              <a:t> for driver breaks</a:t>
            </a:r>
            <a:br>
              <a:rPr lang="fr-CH" altLang="fr-FR" sz="2400" dirty="0">
                <a:solidFill>
                  <a:schemeClr val="tx2"/>
                </a:solidFill>
              </a:rPr>
            </a:br>
            <a:endParaRPr lang="fr-CH" altLang="fr-FR" sz="2400" dirty="0">
              <a:solidFill>
                <a:schemeClr val="tx2"/>
              </a:solidFill>
            </a:endParaRPr>
          </a:p>
        </p:txBody>
      </p:sp>
      <p:sp>
        <p:nvSpPr>
          <p:cNvPr id="17412" name="Espace réservé du texte 3">
            <a:extLst>
              <a:ext uri="{FF2B5EF4-FFF2-40B4-BE49-F238E27FC236}">
                <a16:creationId xmlns:a16="http://schemas.microsoft.com/office/drawing/2014/main" id="{4200BBDF-93A1-4ECA-84C4-0EA50E089B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850900"/>
            <a:ext cx="10304462" cy="48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H" altLang="fr-FR"/>
              <a:t>Facts and figures – March-April 2020</a:t>
            </a:r>
          </a:p>
        </p:txBody>
      </p:sp>
      <p:sp>
        <p:nvSpPr>
          <p:cNvPr id="17413" name="Espace réservé du numéro de diapositive 3">
            <a:extLst>
              <a:ext uri="{FF2B5EF4-FFF2-40B4-BE49-F238E27FC236}">
                <a16:creationId xmlns:a16="http://schemas.microsoft.com/office/drawing/2014/main" id="{35AC383E-4C28-40AA-8E7A-C28E29AE02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4BCE60A1-B565-4CB0-BCEA-149B6F4D4B08}" type="slidenum">
              <a:rPr lang="en-GB" altLang="fr-FR" sz="1200">
                <a:solidFill>
                  <a:schemeClr val="bg2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3</a:t>
            </a:fld>
            <a:endParaRPr lang="en-GB" altLang="fr-FR" sz="1200">
              <a:solidFill>
                <a:schemeClr val="bg2"/>
              </a:solidFill>
            </a:endParaRPr>
          </a:p>
        </p:txBody>
      </p:sp>
      <p:pic>
        <p:nvPicPr>
          <p:cNvPr id="17414" name="Picture 8">
            <a:extLst>
              <a:ext uri="{FF2B5EF4-FFF2-40B4-BE49-F238E27FC236}">
                <a16:creationId xmlns:a16="http://schemas.microsoft.com/office/drawing/2014/main" id="{925788E3-56A0-41E2-B7F8-F250F81C34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450" y="1643063"/>
            <a:ext cx="6302375" cy="331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re 1">
            <a:extLst>
              <a:ext uri="{FF2B5EF4-FFF2-40B4-BE49-F238E27FC236}">
                <a16:creationId xmlns:a16="http://schemas.microsoft.com/office/drawing/2014/main" id="{09DB6394-1B6D-4BBC-929D-28FA7FA7D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Tpg today – COVID-19</a:t>
            </a:r>
          </a:p>
        </p:txBody>
      </p:sp>
      <p:sp>
        <p:nvSpPr>
          <p:cNvPr id="18435" name="Espace réservé du texte 3">
            <a:extLst>
              <a:ext uri="{FF2B5EF4-FFF2-40B4-BE49-F238E27FC236}">
                <a16:creationId xmlns:a16="http://schemas.microsoft.com/office/drawing/2014/main" id="{A44822FF-BD02-4F11-A727-071B4A5E55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850900"/>
            <a:ext cx="10304462" cy="482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H" altLang="fr-FR"/>
              <a:t>Projects on pause, will resume</a:t>
            </a:r>
          </a:p>
        </p:txBody>
      </p:sp>
      <p:sp>
        <p:nvSpPr>
          <p:cNvPr id="18436" name="Espace réservé du numéro de diapositive 2">
            <a:extLst>
              <a:ext uri="{FF2B5EF4-FFF2-40B4-BE49-F238E27FC236}">
                <a16:creationId xmlns:a16="http://schemas.microsoft.com/office/drawing/2014/main" id="{9C31BA05-4C6E-4B2B-864B-CCB8B46E693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062C12A4-9142-4EF6-ABB8-6B16C82F34FB}" type="slidenum">
              <a:rPr lang="en-GB" altLang="fr-FR" sz="1200">
                <a:solidFill>
                  <a:schemeClr val="bg2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4</a:t>
            </a:fld>
            <a:endParaRPr lang="en-GB" altLang="fr-FR" sz="1200">
              <a:solidFill>
                <a:schemeClr val="bg2"/>
              </a:solidFill>
            </a:endParaRPr>
          </a:p>
        </p:txBody>
      </p:sp>
      <p:sp>
        <p:nvSpPr>
          <p:cNvPr id="18437" name="Espace réservé du texte 3">
            <a:extLst>
              <a:ext uri="{FF2B5EF4-FFF2-40B4-BE49-F238E27FC236}">
                <a16:creationId xmlns:a16="http://schemas.microsoft.com/office/drawing/2014/main" id="{16F685CC-E69D-4BA0-A28A-DECAB766EC24}"/>
              </a:ext>
            </a:extLst>
          </p:cNvPr>
          <p:cNvSpPr txBox="1">
            <a:spLocks/>
          </p:cNvSpPr>
          <p:nvPr/>
        </p:nvSpPr>
        <p:spPr bwMode="auto">
          <a:xfrm>
            <a:off x="384175" y="1957388"/>
            <a:ext cx="10304463" cy="343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14375" indent="-352425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7632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3827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790700" indent="-352425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2479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051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23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6195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fr-FR" altLang="fr-FR" sz="2200" kern="0" dirty="0">
                <a:solidFill>
                  <a:prstClr val="black"/>
                </a:solidFill>
                <a:latin typeface="Arial" panose="020B0604020202020204" pitchFamily="34" charset="0"/>
              </a:rPr>
              <a:t>En Chardon </a:t>
            </a:r>
            <a:r>
              <a:rPr lang="fr-CH" altLang="fr-FR" sz="2200" dirty="0" err="1"/>
              <a:t>depot</a:t>
            </a:r>
            <a:r>
              <a:rPr lang="fr-CH" altLang="fr-FR" sz="2200" dirty="0"/>
              <a:t>/maintenance center </a:t>
            </a:r>
            <a:r>
              <a:rPr lang="fr-CH" altLang="fr-FR" sz="2200" dirty="0" err="1"/>
              <a:t>near</a:t>
            </a:r>
            <a:r>
              <a:rPr lang="fr-CH" altLang="fr-FR" sz="2200" dirty="0"/>
              <a:t> </a:t>
            </a:r>
            <a:r>
              <a:rPr lang="fr-CH" altLang="fr-FR" sz="2200" dirty="0" err="1"/>
              <a:t>airport</a:t>
            </a:r>
            <a:br>
              <a:rPr lang="fr-CH" altLang="fr-FR" sz="2200" dirty="0"/>
            </a:br>
            <a:r>
              <a:rPr lang="fr-CH" altLang="fr-FR" sz="2200" dirty="0" err="1"/>
              <a:t>will</a:t>
            </a:r>
            <a:r>
              <a:rPr lang="fr-CH" altLang="fr-FR" sz="2200" dirty="0"/>
              <a:t> </a:t>
            </a:r>
            <a:r>
              <a:rPr lang="fr-CH" altLang="fr-FR" sz="2200" dirty="0" err="1"/>
              <a:t>be</a:t>
            </a:r>
            <a:r>
              <a:rPr lang="fr-CH" altLang="fr-FR" sz="2200" dirty="0"/>
              <a:t> </a:t>
            </a:r>
            <a:r>
              <a:rPr lang="fr-CH" altLang="fr-FR" sz="2200" dirty="0" err="1"/>
              <a:t>largest</a:t>
            </a:r>
            <a:r>
              <a:rPr lang="fr-CH" altLang="fr-FR" sz="2200" dirty="0"/>
              <a:t> in </a:t>
            </a:r>
            <a:r>
              <a:rPr lang="fr-CH" altLang="fr-FR" sz="2200" dirty="0" err="1"/>
              <a:t>Switzerland</a:t>
            </a:r>
            <a:endParaRPr lang="fr-CH" altLang="fr-FR" sz="2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CH" altLang="fr-FR" sz="22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fr-CH" altLang="fr-FR" sz="2200" dirty="0"/>
              <a:t>Extension of tram </a:t>
            </a:r>
            <a:r>
              <a:rPr lang="fr-CH" altLang="fr-FR" sz="2200" dirty="0" err="1"/>
              <a:t>lines</a:t>
            </a:r>
            <a:r>
              <a:rPr lang="fr-CH" altLang="fr-FR" sz="2200" dirty="0"/>
              <a:t> </a:t>
            </a:r>
            <a:r>
              <a:rPr lang="fr-CH" altLang="fr-FR" sz="2200" dirty="0" err="1"/>
              <a:t>past</a:t>
            </a:r>
            <a:r>
              <a:rPr lang="fr-CH" altLang="fr-FR" sz="2200" dirty="0"/>
              <a:t> Bernex and to Grand-</a:t>
            </a:r>
            <a:r>
              <a:rPr lang="fr-CH" altLang="fr-FR" sz="2200" dirty="0" err="1"/>
              <a:t>Saconnex</a:t>
            </a:r>
            <a:endParaRPr lang="fr-CH" altLang="fr-FR" sz="22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fr-CH" altLang="fr-FR" sz="2200" dirty="0"/>
          </a:p>
          <a:p>
            <a:pPr marL="361950" indent="-361950" eaLnBrk="1" fontAlgn="auto" hangingPunct="1">
              <a:spcAft>
                <a:spcPts val="0"/>
              </a:spcAft>
              <a:defRPr/>
            </a:pPr>
            <a:r>
              <a:rPr lang="fr-CH" altLang="fr-FR" sz="2200" dirty="0" err="1"/>
              <a:t>Autonomous</a:t>
            </a:r>
            <a:r>
              <a:rPr lang="fr-CH" altLang="fr-FR" sz="2200" dirty="0"/>
              <a:t> </a:t>
            </a:r>
            <a:r>
              <a:rPr lang="fr-CH" altLang="fr-FR" sz="2200" dirty="0" err="1"/>
              <a:t>vehicle</a:t>
            </a:r>
            <a:r>
              <a:rPr lang="fr-CH" altLang="fr-FR" sz="2200" dirty="0"/>
              <a:t> line in Meyrin </a:t>
            </a:r>
            <a:r>
              <a:rPr lang="fr-CH" altLang="fr-FR" sz="2200" dirty="0" err="1"/>
              <a:t>halted</a:t>
            </a:r>
            <a:r>
              <a:rPr lang="fr-CH" altLang="fr-FR" sz="2200" dirty="0"/>
              <a:t>, not </a:t>
            </a:r>
            <a:r>
              <a:rPr lang="fr-CH" altLang="fr-FR" sz="2200" dirty="0" err="1"/>
              <a:t>enough</a:t>
            </a:r>
            <a:r>
              <a:rPr lang="fr-CH" altLang="fr-FR" sz="2200" dirty="0"/>
              <a:t> </a:t>
            </a:r>
            <a:r>
              <a:rPr lang="fr-CH" altLang="fr-FR" sz="2200" dirty="0" err="1"/>
              <a:t>space</a:t>
            </a:r>
            <a:r>
              <a:rPr lang="fr-CH" altLang="fr-FR" sz="2200" dirty="0"/>
              <a:t> in </a:t>
            </a:r>
            <a:r>
              <a:rPr lang="fr-CH" altLang="fr-FR" sz="2200" dirty="0" err="1"/>
              <a:t>vehicle</a:t>
            </a:r>
            <a:br>
              <a:rPr lang="fr-CH" altLang="fr-FR" sz="2200" dirty="0"/>
            </a:br>
            <a:r>
              <a:rPr lang="fr-CH" altLang="fr-FR" sz="2200" dirty="0"/>
              <a:t>for </a:t>
            </a:r>
            <a:r>
              <a:rPr lang="fr-CH" altLang="fr-FR" sz="2200" dirty="0" err="1"/>
              <a:t>necessary</a:t>
            </a:r>
            <a:r>
              <a:rPr lang="fr-CH" altLang="fr-FR" sz="2200" dirty="0"/>
              <a:t> distance </a:t>
            </a:r>
            <a:r>
              <a:rPr lang="fr-CH" altLang="fr-FR" sz="2200" dirty="0" err="1"/>
              <a:t>between</a:t>
            </a:r>
            <a:r>
              <a:rPr lang="fr-CH" altLang="fr-FR" sz="2200" dirty="0"/>
              <a:t> </a:t>
            </a:r>
            <a:r>
              <a:rPr lang="fr-CH" altLang="fr-FR" sz="2200" dirty="0" err="1"/>
              <a:t>passengers</a:t>
            </a:r>
            <a:endParaRPr lang="fr-CH" altLang="fr-FR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re 1">
            <a:extLst>
              <a:ext uri="{FF2B5EF4-FFF2-40B4-BE49-F238E27FC236}">
                <a16:creationId xmlns:a16="http://schemas.microsoft.com/office/drawing/2014/main" id="{32B5F19C-7446-4546-B614-FC056A33A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Tpg tomorrow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541706D-7224-4A41-9CFE-C8F00AE2C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313" y="2214563"/>
            <a:ext cx="10369550" cy="3995737"/>
          </a:xfrm>
        </p:spPr>
        <p:txBody>
          <a:bodyPr rtlCol="0">
            <a:normAutofit fontScale="3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5500" dirty="0" err="1">
                <a:solidFill>
                  <a:schemeClr val="accent1"/>
                </a:solidFill>
              </a:rPr>
              <a:t>Worst</a:t>
            </a:r>
            <a:endParaRPr lang="fr-CH" sz="5500" dirty="0">
              <a:solidFill>
                <a:schemeClr val="accent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</a:t>
            </a:r>
            <a:r>
              <a:rPr lang="fr-CH" sz="4300" dirty="0" err="1"/>
              <a:t>Deaths</a:t>
            </a:r>
            <a:r>
              <a:rPr lang="fr-CH" sz="4300" dirty="0"/>
              <a:t>/</a:t>
            </a:r>
            <a:r>
              <a:rPr lang="fr-CH" sz="4300" dirty="0" err="1"/>
              <a:t>illness</a:t>
            </a:r>
            <a:r>
              <a:rPr lang="fr-CH" sz="4300" dirty="0"/>
              <a:t>/</a:t>
            </a:r>
            <a:r>
              <a:rPr lang="fr-CH" sz="4300" dirty="0" err="1"/>
              <a:t>overwhelmed</a:t>
            </a:r>
            <a:r>
              <a:rPr lang="fr-CH" sz="4300" dirty="0"/>
              <a:t> </a:t>
            </a:r>
            <a:r>
              <a:rPr lang="fr-CH" sz="4300" dirty="0" err="1"/>
              <a:t>health</a:t>
            </a:r>
            <a:r>
              <a:rPr lang="fr-CH" sz="4300" dirty="0"/>
              <a:t> </a:t>
            </a:r>
            <a:r>
              <a:rPr lang="fr-CH" sz="4300" dirty="0" err="1"/>
              <a:t>systems</a:t>
            </a:r>
            <a:endParaRPr lang="fr-CH" sz="43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</a:t>
            </a:r>
            <a:r>
              <a:rPr lang="fr-CH" sz="4300" dirty="0" err="1"/>
              <a:t>Economic</a:t>
            </a:r>
            <a:r>
              <a:rPr lang="fr-CH" sz="4300" dirty="0"/>
              <a:t> disruption: massive </a:t>
            </a:r>
            <a:r>
              <a:rPr lang="fr-CH" sz="4300" dirty="0" err="1"/>
              <a:t>unemployment</a:t>
            </a:r>
            <a:r>
              <a:rPr lang="fr-CH" sz="4300" dirty="0"/>
              <a:t>/</a:t>
            </a:r>
            <a:r>
              <a:rPr lang="fr-CH" sz="4300" dirty="0" err="1"/>
              <a:t>bankruptcies</a:t>
            </a:r>
            <a:r>
              <a:rPr lang="fr-CH" sz="4300" dirty="0"/>
              <a:t>/</a:t>
            </a:r>
            <a:r>
              <a:rPr lang="fr-CH" sz="4300" dirty="0" err="1"/>
              <a:t>precarity</a:t>
            </a:r>
            <a:endParaRPr lang="fr-CH" sz="43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</a:t>
            </a:r>
            <a:r>
              <a:rPr lang="fr-CH" sz="4300" dirty="0" err="1"/>
              <a:t>Political</a:t>
            </a:r>
            <a:r>
              <a:rPr lang="fr-CH" sz="4300" dirty="0"/>
              <a:t> </a:t>
            </a:r>
            <a:r>
              <a:rPr lang="fr-CH" sz="4300" dirty="0" err="1"/>
              <a:t>instability</a:t>
            </a:r>
            <a:endParaRPr lang="fr-CH" sz="43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Mass transit - </a:t>
            </a:r>
            <a:r>
              <a:rPr lang="fr-CH" sz="4300" dirty="0" err="1"/>
              <a:t>difficult</a:t>
            </a:r>
            <a:r>
              <a:rPr lang="fr-CH" sz="4300" dirty="0"/>
              <a:t> to respect social distance guidelines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r-CH" sz="24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5500" dirty="0" err="1">
                <a:solidFill>
                  <a:schemeClr val="accent1"/>
                </a:solidFill>
              </a:rPr>
              <a:t>Silver</a:t>
            </a:r>
            <a:r>
              <a:rPr lang="fr-CH" sz="5500" dirty="0">
                <a:solidFill>
                  <a:schemeClr val="accent1"/>
                </a:solidFill>
              </a:rPr>
              <a:t> </a:t>
            </a:r>
            <a:r>
              <a:rPr lang="fr-CH" sz="5500" dirty="0" err="1">
                <a:solidFill>
                  <a:schemeClr val="accent1"/>
                </a:solidFill>
              </a:rPr>
              <a:t>linings</a:t>
            </a:r>
            <a:endParaRPr lang="fr-CH" sz="5500" dirty="0">
              <a:solidFill>
                <a:schemeClr val="accent1"/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Clean air &amp; water/</a:t>
            </a:r>
            <a:r>
              <a:rPr lang="fr-CH" sz="4300" dirty="0" err="1"/>
              <a:t>reduced</a:t>
            </a:r>
            <a:r>
              <a:rPr lang="fr-CH" sz="4300" dirty="0"/>
              <a:t> pollution &amp; noise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</a:t>
            </a:r>
            <a:r>
              <a:rPr lang="fr-CH" sz="4300" dirty="0" err="1"/>
              <a:t>Realization</a:t>
            </a:r>
            <a:r>
              <a:rPr lang="fr-CH" sz="4300" dirty="0"/>
              <a:t> </a:t>
            </a:r>
            <a:r>
              <a:rPr lang="fr-CH" sz="4300" dirty="0" err="1"/>
              <a:t>that</a:t>
            </a:r>
            <a:r>
              <a:rPr lang="fr-CH" sz="4300" dirty="0"/>
              <a:t> </a:t>
            </a:r>
            <a:r>
              <a:rPr lang="fr-CH" sz="4300" dirty="0" err="1"/>
              <a:t>many</a:t>
            </a:r>
            <a:r>
              <a:rPr lang="fr-CH" sz="4300" dirty="0"/>
              <a:t> important </a:t>
            </a:r>
            <a:r>
              <a:rPr lang="fr-CH" sz="4300" dirty="0" err="1"/>
              <a:t>employees</a:t>
            </a:r>
            <a:r>
              <a:rPr lang="fr-CH" sz="4300" dirty="0"/>
              <a:t> are </a:t>
            </a:r>
            <a:r>
              <a:rPr lang="fr-CH" sz="4300" dirty="0" err="1"/>
              <a:t>among</a:t>
            </a:r>
            <a:r>
              <a:rPr lang="fr-CH" sz="4300" dirty="0"/>
              <a:t> the </a:t>
            </a:r>
            <a:r>
              <a:rPr lang="fr-CH" sz="4300" dirty="0" err="1"/>
              <a:t>most</a:t>
            </a:r>
            <a:r>
              <a:rPr lang="fr-CH" sz="4300" dirty="0"/>
              <a:t> </a:t>
            </a:r>
            <a:r>
              <a:rPr lang="fr-CH" sz="4300" dirty="0" err="1"/>
              <a:t>precarious</a:t>
            </a:r>
            <a:endParaRPr lang="fr-CH" sz="4300" dirty="0"/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</a:t>
            </a:r>
            <a:r>
              <a:rPr lang="fr-CH" sz="4300" dirty="0" err="1"/>
              <a:t>Realization</a:t>
            </a:r>
            <a:r>
              <a:rPr lang="fr-CH" sz="4300" dirty="0"/>
              <a:t> </a:t>
            </a:r>
            <a:r>
              <a:rPr lang="fr-CH" sz="4300" dirty="0" err="1"/>
              <a:t>that</a:t>
            </a:r>
            <a:r>
              <a:rPr lang="fr-CH" sz="4300" dirty="0"/>
              <a:t> </a:t>
            </a:r>
            <a:r>
              <a:rPr lang="fr-CH" sz="4300" dirty="0" err="1"/>
              <a:t>too</a:t>
            </a:r>
            <a:r>
              <a:rPr lang="fr-CH" sz="4300" dirty="0"/>
              <a:t> </a:t>
            </a:r>
            <a:r>
              <a:rPr lang="fr-CH" sz="4300" dirty="0" err="1"/>
              <a:t>much</a:t>
            </a:r>
            <a:r>
              <a:rPr lang="fr-CH" sz="4300" dirty="0"/>
              <a:t> </a:t>
            </a:r>
            <a:r>
              <a:rPr lang="fr-CH" sz="4300" dirty="0" err="1"/>
              <a:t>urban</a:t>
            </a:r>
            <a:r>
              <a:rPr lang="fr-CH" sz="4300" dirty="0"/>
              <a:t> </a:t>
            </a:r>
            <a:r>
              <a:rPr lang="fr-CH" sz="4300" dirty="0" err="1"/>
              <a:t>space</a:t>
            </a:r>
            <a:r>
              <a:rPr lang="fr-CH" sz="4300" dirty="0"/>
              <a:t> </a:t>
            </a:r>
            <a:r>
              <a:rPr lang="fr-CH" sz="4300" dirty="0" err="1"/>
              <a:t>is</a:t>
            </a:r>
            <a:r>
              <a:rPr lang="fr-CH" sz="4300" dirty="0"/>
              <a:t> </a:t>
            </a:r>
            <a:r>
              <a:rPr lang="fr-CH" sz="4300" dirty="0" err="1"/>
              <a:t>devoted</a:t>
            </a:r>
            <a:r>
              <a:rPr lang="fr-CH" sz="4300" dirty="0"/>
              <a:t> to cars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Streets </a:t>
            </a:r>
            <a:r>
              <a:rPr lang="fr-CH" sz="4300" dirty="0" err="1"/>
              <a:t>being</a:t>
            </a:r>
            <a:r>
              <a:rPr lang="fr-CH" sz="4300" dirty="0"/>
              <a:t> </a:t>
            </a:r>
            <a:r>
              <a:rPr lang="fr-CH" sz="4300" dirty="0" err="1"/>
              <a:t>re-appropriated</a:t>
            </a:r>
            <a:r>
              <a:rPr lang="fr-CH" sz="4300" dirty="0"/>
              <a:t> </a:t>
            </a:r>
            <a:r>
              <a:rPr lang="fr-CH" sz="4300" dirty="0" err="1"/>
              <a:t>worldwide</a:t>
            </a:r>
            <a:r>
              <a:rPr lang="fr-CH" sz="4300" dirty="0"/>
              <a:t> for people, </a:t>
            </a:r>
            <a:r>
              <a:rPr lang="fr-CH" sz="4300" dirty="0" err="1"/>
              <a:t>children</a:t>
            </a:r>
            <a:r>
              <a:rPr lang="fr-CH" sz="4300" dirty="0"/>
              <a:t>, bikes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4300" dirty="0"/>
              <a:t>- Mass transit </a:t>
            </a:r>
            <a:r>
              <a:rPr lang="fr-CH" sz="4300" dirty="0" err="1"/>
              <a:t>is</a:t>
            </a:r>
            <a:r>
              <a:rPr lang="fr-CH" sz="4300" dirty="0"/>
              <a:t> a vital part of post-</a:t>
            </a:r>
            <a:r>
              <a:rPr lang="fr-CH" sz="4300" dirty="0" err="1"/>
              <a:t>crisis</a:t>
            </a:r>
            <a:r>
              <a:rPr lang="fr-CH" sz="4300" dirty="0"/>
              <a:t> solutions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2000" dirty="0"/>
              <a:t>		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r-CH" sz="2000" dirty="0"/>
              <a:t>		 	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fr-CH" sz="2000" dirty="0"/>
          </a:p>
        </p:txBody>
      </p:sp>
      <p:sp>
        <p:nvSpPr>
          <p:cNvPr id="19460" name="Espace réservé du numéro de diapositive 3">
            <a:extLst>
              <a:ext uri="{FF2B5EF4-FFF2-40B4-BE49-F238E27FC236}">
                <a16:creationId xmlns:a16="http://schemas.microsoft.com/office/drawing/2014/main" id="{274C28D3-D819-4DBE-B3DE-7606C9ADD8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AE8DB995-5575-4495-A838-F7DB12A87D3C}" type="slidenum">
              <a:rPr lang="en-GB" altLang="fr-FR" sz="1200">
                <a:solidFill>
                  <a:schemeClr val="bg2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5</a:t>
            </a:fld>
            <a:endParaRPr lang="en-GB" altLang="fr-FR" sz="1200">
              <a:solidFill>
                <a:schemeClr val="bg2"/>
              </a:solidFill>
            </a:endParaRPr>
          </a:p>
        </p:txBody>
      </p:sp>
      <p:sp>
        <p:nvSpPr>
          <p:cNvPr id="19461" name="Espace réservé du texte 3">
            <a:extLst>
              <a:ext uri="{FF2B5EF4-FFF2-40B4-BE49-F238E27FC236}">
                <a16:creationId xmlns:a16="http://schemas.microsoft.com/office/drawing/2014/main" id="{468337A8-AD55-4F8E-8F5F-0DA42602292E}"/>
              </a:ext>
            </a:extLst>
          </p:cNvPr>
          <p:cNvSpPr txBox="1">
            <a:spLocks/>
          </p:cNvSpPr>
          <p:nvPr/>
        </p:nvSpPr>
        <p:spPr bwMode="auto">
          <a:xfrm>
            <a:off x="439738" y="1185863"/>
            <a:ext cx="10304462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352425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827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352425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fr-CH" altLang="fr-FR" sz="3200">
                <a:solidFill>
                  <a:schemeClr val="bg2"/>
                </a:solidFill>
              </a:rPr>
              <a:t>Crisis and after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85650160-73F5-47D8-8B4E-B31D04116B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300" y="1789113"/>
            <a:ext cx="2938463" cy="421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re 1">
            <a:extLst>
              <a:ext uri="{FF2B5EF4-FFF2-40B4-BE49-F238E27FC236}">
                <a16:creationId xmlns:a16="http://schemas.microsoft.com/office/drawing/2014/main" id="{3D30CBDE-F63D-4388-91CC-B5D4EBDDC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altLang="fr-FR"/>
              <a:t>Hope for spread of post-crisis urbanism </a:t>
            </a:r>
          </a:p>
        </p:txBody>
      </p:sp>
      <p:sp>
        <p:nvSpPr>
          <p:cNvPr id="20483" name="Espace réservé du numéro de diapositive 4">
            <a:extLst>
              <a:ext uri="{FF2B5EF4-FFF2-40B4-BE49-F238E27FC236}">
                <a16:creationId xmlns:a16="http://schemas.microsoft.com/office/drawing/2014/main" id="{8FF304B2-E8CE-418A-B11D-0787E3C812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9C196ABF-77DF-4620-87DE-6FAB9B6EB813}" type="slidenum">
              <a:rPr lang="en-GB" altLang="fr-FR" sz="1200">
                <a:solidFill>
                  <a:schemeClr val="bg2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6</a:t>
            </a:fld>
            <a:endParaRPr lang="en-GB" altLang="fr-FR" sz="1200">
              <a:solidFill>
                <a:schemeClr val="bg2"/>
              </a:solidFill>
            </a:endParaRPr>
          </a:p>
        </p:txBody>
      </p:sp>
      <p:pic>
        <p:nvPicPr>
          <p:cNvPr id="20484" name="Picture 2" descr="U:\My Pictures\2020 UITP before after photos\Cheonggyecheon -before S-copy right Seoul Solution.bmp">
            <a:extLst>
              <a:ext uri="{FF2B5EF4-FFF2-40B4-BE49-F238E27FC236}">
                <a16:creationId xmlns:a16="http://schemas.microsoft.com/office/drawing/2014/main" id="{6DC84B48-E074-4082-BE31-55424D97B6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2082800"/>
            <a:ext cx="4811712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Espace réservé du texte 3">
            <a:extLst>
              <a:ext uri="{FF2B5EF4-FFF2-40B4-BE49-F238E27FC236}">
                <a16:creationId xmlns:a16="http://schemas.microsoft.com/office/drawing/2014/main" id="{8E3F6033-0B35-4F12-B9F2-CF7D5D7C5842}"/>
              </a:ext>
            </a:extLst>
          </p:cNvPr>
          <p:cNvSpPr txBox="1">
            <a:spLocks/>
          </p:cNvSpPr>
          <p:nvPr/>
        </p:nvSpPr>
        <p:spPr bwMode="auto">
          <a:xfrm>
            <a:off x="946150" y="1584325"/>
            <a:ext cx="101377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352425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827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352425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CH" altLang="fr-FR" sz="2000">
                <a:solidFill>
                  <a:schemeClr val="bg2"/>
                </a:solidFill>
              </a:rPr>
              <a:t>20th century: Construction for </a:t>
            </a:r>
            <a:r>
              <a:rPr lang="fr-CH" altLang="fr-FR" sz="2000" i="1">
                <a:solidFill>
                  <a:schemeClr val="bg2"/>
                </a:solidFill>
              </a:rPr>
              <a:t>cars		</a:t>
            </a:r>
            <a:r>
              <a:rPr lang="fr-CH" altLang="fr-FR" sz="2000">
                <a:solidFill>
                  <a:schemeClr val="bg2"/>
                </a:solidFill>
              </a:rPr>
              <a:t>21st century: </a:t>
            </a:r>
            <a:r>
              <a:rPr lang="fr-CH" altLang="fr-FR" sz="2000" i="1">
                <a:solidFill>
                  <a:schemeClr val="bg2"/>
                </a:solidFill>
              </a:rPr>
              <a:t>C</a:t>
            </a:r>
            <a:r>
              <a:rPr lang="fr-CH" altLang="fr-FR" sz="2000">
                <a:solidFill>
                  <a:schemeClr val="bg2"/>
                </a:solidFill>
              </a:rPr>
              <a:t>onstruction for </a:t>
            </a:r>
            <a:r>
              <a:rPr lang="fr-CH" altLang="fr-FR" sz="2000" i="1">
                <a:solidFill>
                  <a:schemeClr val="bg2"/>
                </a:solidFill>
              </a:rPr>
              <a:t>people</a:t>
            </a:r>
          </a:p>
        </p:txBody>
      </p:sp>
      <p:pic>
        <p:nvPicPr>
          <p:cNvPr id="20486" name="Picture 3" descr="U:\My Pictures\2020 UITP before after photos\Chegongyecheon_After- copy rigt Seoul Solution.bmp">
            <a:extLst>
              <a:ext uri="{FF2B5EF4-FFF2-40B4-BE49-F238E27FC236}">
                <a16:creationId xmlns:a16="http://schemas.microsoft.com/office/drawing/2014/main" id="{0701C4DB-E6AA-48F7-9E01-4C76193C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2092325"/>
            <a:ext cx="4926013" cy="321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Espace réservé du texte 3">
            <a:extLst>
              <a:ext uri="{FF2B5EF4-FFF2-40B4-BE49-F238E27FC236}">
                <a16:creationId xmlns:a16="http://schemas.microsoft.com/office/drawing/2014/main" id="{D9C55E4D-12A3-43B5-8B95-454A2458AF50}"/>
              </a:ext>
            </a:extLst>
          </p:cNvPr>
          <p:cNvSpPr txBox="1">
            <a:spLocks/>
          </p:cNvSpPr>
          <p:nvPr/>
        </p:nvSpPr>
        <p:spPr bwMode="auto">
          <a:xfrm>
            <a:off x="282575" y="901700"/>
            <a:ext cx="10302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352425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827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352425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CH" altLang="fr-FR" sz="3200">
                <a:solidFill>
                  <a:schemeClr val="bg2"/>
                </a:solidFill>
              </a:rPr>
              <a:t>Seoul, Korea</a:t>
            </a:r>
          </a:p>
        </p:txBody>
      </p:sp>
      <p:sp>
        <p:nvSpPr>
          <p:cNvPr id="20488" name="Espace réservé du texte 3">
            <a:extLst>
              <a:ext uri="{FF2B5EF4-FFF2-40B4-BE49-F238E27FC236}">
                <a16:creationId xmlns:a16="http://schemas.microsoft.com/office/drawing/2014/main" id="{F25F4951-0176-4D0D-AF2E-13450452F832}"/>
              </a:ext>
            </a:extLst>
          </p:cNvPr>
          <p:cNvSpPr txBox="1">
            <a:spLocks/>
          </p:cNvSpPr>
          <p:nvPr/>
        </p:nvSpPr>
        <p:spPr bwMode="auto">
          <a:xfrm>
            <a:off x="7212013" y="5441950"/>
            <a:ext cx="35385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352425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827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352425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CH" altLang="fr-FR" sz="1600">
                <a:solidFill>
                  <a:schemeClr val="bg2"/>
                </a:solidFill>
              </a:rPr>
              <a:t>35% reduction in fine particles </a:t>
            </a:r>
          </a:p>
          <a:p>
            <a:pPr>
              <a:buFontTx/>
              <a:buNone/>
            </a:pPr>
            <a:r>
              <a:rPr lang="fr-CH" altLang="fr-FR" sz="1600">
                <a:solidFill>
                  <a:schemeClr val="bg2"/>
                </a:solidFill>
              </a:rPr>
              <a:t>5° reduction in temperature</a:t>
            </a:r>
          </a:p>
          <a:p>
            <a:pPr>
              <a:buFontTx/>
              <a:buNone/>
            </a:pPr>
            <a:r>
              <a:rPr lang="fr-CH" altLang="fr-FR" sz="1600">
                <a:solidFill>
                  <a:schemeClr val="bg2"/>
                </a:solidFill>
              </a:rPr>
              <a:t>60’000 visitors a day</a:t>
            </a:r>
          </a:p>
        </p:txBody>
      </p:sp>
      <p:sp>
        <p:nvSpPr>
          <p:cNvPr id="20489" name="Espace réservé du texte 3">
            <a:extLst>
              <a:ext uri="{FF2B5EF4-FFF2-40B4-BE49-F238E27FC236}">
                <a16:creationId xmlns:a16="http://schemas.microsoft.com/office/drawing/2014/main" id="{019A4E7D-32E0-4B27-B2C6-4B3A003E5966}"/>
              </a:ext>
            </a:extLst>
          </p:cNvPr>
          <p:cNvSpPr txBox="1">
            <a:spLocks/>
          </p:cNvSpPr>
          <p:nvPr/>
        </p:nvSpPr>
        <p:spPr bwMode="auto">
          <a:xfrm>
            <a:off x="1624013" y="5441950"/>
            <a:ext cx="3538537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2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14375" indent="-352425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7632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438275" indent="-361950" eaLnBrk="0" hangingPunct="0">
              <a:lnSpc>
                <a:spcPct val="90000"/>
              </a:lnSpc>
              <a:spcBef>
                <a:spcPts val="500"/>
              </a:spcBef>
              <a:buBlip>
                <a:blip r:embed="rId5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790700" indent="-352425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479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051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1623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19500" indent="-3524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6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fr-CH" altLang="fr-FR" sz="1600">
                <a:solidFill>
                  <a:schemeClr val="bg2"/>
                </a:solidFill>
              </a:rPr>
              <a:t>Dust, dirt, air pollution</a:t>
            </a:r>
          </a:p>
          <a:p>
            <a:pPr>
              <a:buFontTx/>
              <a:buNone/>
            </a:pPr>
            <a:r>
              <a:rPr lang="fr-CH" altLang="fr-FR" sz="1600">
                <a:solidFill>
                  <a:schemeClr val="bg2"/>
                </a:solidFill>
              </a:rPr>
              <a:t>Congestion, noise, urban heat</a:t>
            </a:r>
          </a:p>
          <a:p>
            <a:pPr>
              <a:buFontTx/>
              <a:buNone/>
            </a:pPr>
            <a:r>
              <a:rPr lang="fr-CH" altLang="fr-FR" sz="1600">
                <a:solidFill>
                  <a:schemeClr val="bg2"/>
                </a:solidFill>
              </a:rPr>
              <a:t>Social isolation, one person per car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>
            <a:extLst>
              <a:ext uri="{FF2B5EF4-FFF2-40B4-BE49-F238E27FC236}">
                <a16:creationId xmlns:a16="http://schemas.microsoft.com/office/drawing/2014/main" id="{756DBD36-86AB-4907-93CC-222E321F4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H" altLang="fr-FR"/>
              <a:t>Smart Sustainable Region</a:t>
            </a:r>
          </a:p>
        </p:txBody>
      </p:sp>
      <p:sp>
        <p:nvSpPr>
          <p:cNvPr id="31747" name="Espace réservé du texte 3">
            <a:extLst>
              <a:ext uri="{FF2B5EF4-FFF2-40B4-BE49-F238E27FC236}">
                <a16:creationId xmlns:a16="http://schemas.microsoft.com/office/drawing/2014/main" id="{D8B0E483-DE3E-4584-83E1-B9B64923C1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7338" y="850900"/>
            <a:ext cx="10598150" cy="116046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  <a:defRPr/>
            </a:pPr>
            <a:r>
              <a:rPr lang="fr-CH" altLang="fr-FR" sz="2000" dirty="0" err="1">
                <a:latin typeface="Arial" charset="0"/>
                <a:cs typeface="Arial" charset="0"/>
              </a:rPr>
              <a:t>During</a:t>
            </a:r>
            <a:r>
              <a:rPr lang="fr-CH" altLang="fr-FR" sz="2000" dirty="0">
                <a:latin typeface="Arial" charset="0"/>
                <a:cs typeface="Arial" charset="0"/>
              </a:rPr>
              <a:t> the </a:t>
            </a:r>
            <a:r>
              <a:rPr lang="fr-CH" altLang="fr-FR" sz="2000" dirty="0" err="1">
                <a:latin typeface="Arial" charset="0"/>
                <a:cs typeface="Arial" charset="0"/>
              </a:rPr>
              <a:t>crisis</a:t>
            </a:r>
            <a:r>
              <a:rPr lang="fr-CH" altLang="fr-FR" sz="2000" dirty="0">
                <a:latin typeface="Arial" charset="0"/>
                <a:cs typeface="Arial" charset="0"/>
              </a:rPr>
              <a:t>, public transit </a:t>
            </a:r>
            <a:r>
              <a:rPr lang="fr-CH" altLang="fr-FR" sz="2000" dirty="0" err="1">
                <a:latin typeface="Arial" charset="0"/>
                <a:cs typeface="Arial" charset="0"/>
              </a:rPr>
              <a:t>is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absolutely</a:t>
            </a:r>
            <a:r>
              <a:rPr lang="fr-CH" altLang="fr-FR" sz="2000" dirty="0">
                <a:latin typeface="Arial" charset="0"/>
                <a:cs typeface="Arial" charset="0"/>
              </a:rPr>
              <a:t> vital for people </a:t>
            </a:r>
            <a:r>
              <a:rPr lang="fr-CH" altLang="fr-FR" sz="2000" dirty="0" err="1">
                <a:latin typeface="Arial" charset="0"/>
                <a:cs typeface="Arial" charset="0"/>
              </a:rPr>
              <a:t>who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work</a:t>
            </a:r>
            <a:r>
              <a:rPr lang="fr-CH" altLang="fr-FR" sz="2000" dirty="0">
                <a:latin typeface="Arial" charset="0"/>
                <a:cs typeface="Arial" charset="0"/>
              </a:rPr>
              <a:t> in essential services.</a:t>
            </a:r>
          </a:p>
          <a:p>
            <a:pPr eaLnBrk="1" hangingPunct="1">
              <a:buFontTx/>
              <a:buNone/>
              <a:defRPr/>
            </a:pPr>
            <a:r>
              <a:rPr lang="fr-CH" altLang="fr-FR" sz="2000" dirty="0">
                <a:latin typeface="Arial" charset="0"/>
                <a:cs typeface="Arial" charset="0"/>
              </a:rPr>
              <a:t>As the world </a:t>
            </a:r>
            <a:r>
              <a:rPr lang="fr-CH" altLang="fr-FR" sz="2000" dirty="0" err="1">
                <a:latin typeface="Arial" charset="0"/>
                <a:cs typeface="Arial" charset="0"/>
              </a:rPr>
              <a:t>emerges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from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this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crisis</a:t>
            </a:r>
            <a:r>
              <a:rPr lang="fr-CH" altLang="fr-FR" sz="2000" dirty="0">
                <a:latin typeface="Arial" charset="0"/>
                <a:cs typeface="Arial" charset="0"/>
              </a:rPr>
              <a:t>, </a:t>
            </a:r>
            <a:r>
              <a:rPr lang="fr-CH" altLang="fr-FR" sz="2000" dirty="0" err="1">
                <a:latin typeface="Arial" charset="0"/>
                <a:cs typeface="Arial" charset="0"/>
              </a:rPr>
              <a:t>it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is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evident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that</a:t>
            </a:r>
            <a:r>
              <a:rPr lang="fr-CH" altLang="fr-FR" sz="2000" dirty="0">
                <a:latin typeface="Arial" charset="0"/>
                <a:cs typeface="Arial" charset="0"/>
              </a:rPr>
              <a:t> the </a:t>
            </a:r>
            <a:r>
              <a:rPr lang="fr-CH" altLang="fr-FR" sz="2000" dirty="0" err="1">
                <a:latin typeface="Arial" charset="0"/>
                <a:cs typeface="Arial" charset="0"/>
              </a:rPr>
              <a:t>economic</a:t>
            </a:r>
            <a:r>
              <a:rPr lang="fr-CH" altLang="fr-FR" sz="2000" dirty="0">
                <a:latin typeface="Arial" charset="0"/>
                <a:cs typeface="Arial" charset="0"/>
              </a:rPr>
              <a:t> and social </a:t>
            </a:r>
            <a:r>
              <a:rPr lang="fr-CH" altLang="fr-FR" sz="2000" dirty="0" err="1">
                <a:latin typeface="Arial" charset="0"/>
                <a:cs typeface="Arial" charset="0"/>
              </a:rPr>
              <a:t>models</a:t>
            </a:r>
            <a:endParaRPr lang="fr-CH" altLang="fr-FR" sz="2000" dirty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  <a:defRPr/>
            </a:pPr>
            <a:r>
              <a:rPr lang="fr-CH" altLang="fr-FR" sz="2000" dirty="0" err="1">
                <a:latin typeface="Arial" charset="0"/>
                <a:cs typeface="Arial" charset="0"/>
              </a:rPr>
              <a:t>we’ve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accepted</a:t>
            </a:r>
            <a:r>
              <a:rPr lang="fr-CH" altLang="fr-FR" sz="2000" dirty="0">
                <a:latin typeface="Arial" charset="0"/>
                <a:cs typeface="Arial" charset="0"/>
              </a:rPr>
              <a:t> for </a:t>
            </a:r>
            <a:r>
              <a:rPr lang="fr-CH" altLang="fr-FR" sz="2000" dirty="0" err="1">
                <a:latin typeface="Arial" charset="0"/>
                <a:cs typeface="Arial" charset="0"/>
              </a:rPr>
              <a:t>so</a:t>
            </a:r>
            <a:r>
              <a:rPr lang="fr-CH" altLang="fr-FR" sz="2000" dirty="0">
                <a:latin typeface="Arial" charset="0"/>
                <a:cs typeface="Arial" charset="0"/>
              </a:rPr>
              <a:t> long </a:t>
            </a:r>
            <a:r>
              <a:rPr lang="fr-CH" altLang="fr-FR" sz="2000" dirty="0" err="1">
                <a:latin typeface="Arial" charset="0"/>
                <a:cs typeface="Arial" charset="0"/>
              </a:rPr>
              <a:t>should</a:t>
            </a:r>
            <a:r>
              <a:rPr lang="fr-CH" altLang="fr-FR" sz="2000" dirty="0">
                <a:latin typeface="Arial" charset="0"/>
                <a:cs typeface="Arial" charset="0"/>
              </a:rPr>
              <a:t> and </a:t>
            </a:r>
            <a:r>
              <a:rPr lang="fr-CH" altLang="fr-FR" sz="2000" dirty="0" err="1">
                <a:latin typeface="Arial" charset="0"/>
                <a:cs typeface="Arial" charset="0"/>
              </a:rPr>
              <a:t>can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be</a:t>
            </a:r>
            <a:r>
              <a:rPr lang="fr-CH" altLang="fr-FR" sz="2000" dirty="0">
                <a:latin typeface="Arial" charset="0"/>
                <a:cs typeface="Arial" charset="0"/>
              </a:rPr>
              <a:t> </a:t>
            </a:r>
            <a:r>
              <a:rPr lang="fr-CH" altLang="fr-FR" sz="2000" dirty="0" err="1">
                <a:latin typeface="Arial" charset="0"/>
                <a:cs typeface="Arial" charset="0"/>
              </a:rPr>
              <a:t>changed</a:t>
            </a:r>
            <a:r>
              <a:rPr lang="fr-CH" altLang="fr-FR" sz="2000" dirty="0">
                <a:latin typeface="Arial" charset="0"/>
                <a:cs typeface="Arial" charset="0"/>
              </a:rPr>
              <a:t> to </a:t>
            </a:r>
            <a:r>
              <a:rPr lang="fr-CH" altLang="fr-FR" sz="2000" dirty="0" err="1">
                <a:latin typeface="Arial" charset="0"/>
                <a:cs typeface="Arial" charset="0"/>
              </a:rPr>
              <a:t>make</a:t>
            </a:r>
            <a:r>
              <a:rPr lang="fr-CH" altLang="fr-FR" sz="2000" dirty="0">
                <a:latin typeface="Arial" charset="0"/>
                <a:cs typeface="Arial" charset="0"/>
              </a:rPr>
              <a:t> the world more stable, </a:t>
            </a:r>
            <a:r>
              <a:rPr lang="fr-CH" altLang="fr-FR" sz="2000" dirty="0" err="1">
                <a:latin typeface="Arial" charset="0"/>
                <a:cs typeface="Arial" charset="0"/>
              </a:rPr>
              <a:t>healthier</a:t>
            </a:r>
            <a:r>
              <a:rPr lang="fr-CH" altLang="fr-FR" sz="2000" dirty="0">
                <a:latin typeface="Arial" charset="0"/>
                <a:cs typeface="Arial" charset="0"/>
              </a:rPr>
              <a:t>, </a:t>
            </a:r>
          </a:p>
          <a:p>
            <a:pPr eaLnBrk="1" hangingPunct="1">
              <a:buFontTx/>
              <a:buNone/>
              <a:defRPr/>
            </a:pPr>
            <a:r>
              <a:rPr lang="fr-CH" altLang="fr-FR" sz="2000" dirty="0">
                <a:latin typeface="Arial" charset="0"/>
                <a:cs typeface="Arial" charset="0"/>
              </a:rPr>
              <a:t>and more </a:t>
            </a:r>
            <a:r>
              <a:rPr lang="fr-CH" altLang="fr-FR" sz="2000" dirty="0" err="1">
                <a:latin typeface="Arial" charset="0"/>
                <a:cs typeface="Arial" charset="0"/>
              </a:rPr>
              <a:t>sustainable</a:t>
            </a:r>
            <a:r>
              <a:rPr lang="fr-CH" altLang="fr-FR" sz="2000" dirty="0">
                <a:latin typeface="Arial" charset="0"/>
                <a:cs typeface="Arial" charset="0"/>
              </a:rPr>
              <a:t>.</a:t>
            </a:r>
          </a:p>
        </p:txBody>
      </p:sp>
      <p:pic>
        <p:nvPicPr>
          <p:cNvPr id="21508" name="Image 1">
            <a:extLst>
              <a:ext uri="{FF2B5EF4-FFF2-40B4-BE49-F238E27FC236}">
                <a16:creationId xmlns:a16="http://schemas.microsoft.com/office/drawing/2014/main" id="{6B584DD9-7BDA-4915-96E2-9EAE48B4AA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88" y="2611438"/>
            <a:ext cx="3322637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Image 2">
            <a:extLst>
              <a:ext uri="{FF2B5EF4-FFF2-40B4-BE49-F238E27FC236}">
                <a16:creationId xmlns:a16="http://schemas.microsoft.com/office/drawing/2014/main" id="{B28C0DDB-081D-4337-B1E5-BDEAF06B4E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763" y="2479675"/>
            <a:ext cx="4056062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Espace réservé du numéro de diapositive 2">
            <a:extLst>
              <a:ext uri="{FF2B5EF4-FFF2-40B4-BE49-F238E27FC236}">
                <a16:creationId xmlns:a16="http://schemas.microsoft.com/office/drawing/2014/main" id="{68650AF9-2FB4-4451-9956-60917DD5D9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7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fld id="{F403768E-AB1B-4851-B69D-09B0B6B7C3F5}" type="slidenum">
              <a:rPr lang="en-GB" altLang="fr-FR" sz="1200">
                <a:solidFill>
                  <a:schemeClr val="bg2"/>
                </a:solidFill>
              </a:rPr>
              <a:pPr eaLnBrk="1" hangingPunct="1">
                <a:lnSpc>
                  <a:spcPct val="100000"/>
                </a:lnSpc>
                <a:spcBef>
                  <a:spcPct val="0"/>
                </a:spcBef>
                <a:buSzTx/>
                <a:buFontTx/>
                <a:buNone/>
              </a:pPr>
              <a:t>7</a:t>
            </a:fld>
            <a:endParaRPr lang="en-GB" altLang="fr-FR" sz="1200">
              <a:solidFill>
                <a:schemeClr val="bg2"/>
              </a:solidFill>
            </a:endParaRPr>
          </a:p>
        </p:txBody>
      </p:sp>
      <p:sp>
        <p:nvSpPr>
          <p:cNvPr id="21511" name="Rectangle 1">
            <a:extLst>
              <a:ext uri="{FF2B5EF4-FFF2-40B4-BE49-F238E27FC236}">
                <a16:creationId xmlns:a16="http://schemas.microsoft.com/office/drawing/2014/main" id="{1E85CFA9-D48C-40F6-ACFA-78D5D8E18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025" y="4217988"/>
            <a:ext cx="460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SzPct val="100000"/>
              <a:buBlip>
                <a:blip r:embed="rId4"/>
              </a:buBlip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SzPct val="100000"/>
              <a:buBlip>
                <a:blip r:embed="rId5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6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7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Blip>
                <a:blip r:embed="rId8"/>
              </a:buBlip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>
                <a:solidFill>
                  <a:srgbClr val="FD5312"/>
                </a:solidFill>
              </a:rPr>
              <a:t>Conctact tpg to give suggestions/observations: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/>
              <a:t>00800 022 021 20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SzTx/>
              <a:buFontTx/>
              <a:buNone/>
            </a:pPr>
            <a:r>
              <a:rPr lang="fr-FR" altLang="fr-FR" sz="1800"/>
              <a:t>www.tpg.ch</a:t>
            </a:r>
            <a:endParaRPr lang="fr-FR" altLang="fr-F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sque PPT tpg">
  <a:themeElements>
    <a:clrScheme name="tpg2019">
      <a:dk1>
        <a:sysClr val="windowText" lastClr="000000"/>
      </a:dk1>
      <a:lt1>
        <a:sysClr val="window" lastClr="FFFFFF"/>
      </a:lt1>
      <a:dk2>
        <a:srgbClr val="FD5312"/>
      </a:dk2>
      <a:lt2>
        <a:srgbClr val="8C8C8E"/>
      </a:lt2>
      <a:accent1>
        <a:srgbClr val="FD5312"/>
      </a:accent1>
      <a:accent2>
        <a:srgbClr val="F9A959"/>
      </a:accent2>
      <a:accent3>
        <a:srgbClr val="5CC7D0"/>
      </a:accent3>
      <a:accent4>
        <a:srgbClr val="58499D"/>
      </a:accent4>
      <a:accent5>
        <a:srgbClr val="38BC98"/>
      </a:accent5>
      <a:accent6>
        <a:srgbClr val="F05258"/>
      </a:accent6>
      <a:hlink>
        <a:srgbClr val="FD5312"/>
      </a:hlink>
      <a:folHlink>
        <a:srgbClr val="8C8C8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asque tpg 2019.potx" id="{034CDD35-8E08-4F6B-B545-BD0CCC253145}" vid="{38E1F56E-0B0C-417C-92D4-502A598F315F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tpg</Template>
  <TotalTime>0</TotalTime>
  <Words>467</Words>
  <Application>Microsoft Office PowerPoint</Application>
  <PresentationFormat>Widescreen</PresentationFormat>
  <Paragraphs>76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Arial</vt:lpstr>
      <vt:lpstr>Masque PPT tpg</vt:lpstr>
      <vt:lpstr>Tpg Crisis management and after </vt:lpstr>
      <vt:lpstr>History of tpg</vt:lpstr>
      <vt:lpstr>Tpg today – COVID-19</vt:lpstr>
      <vt:lpstr>Tpg today – COVID-19</vt:lpstr>
      <vt:lpstr>Tpg tomorrow</vt:lpstr>
      <vt:lpstr>Hope for spread of post-crisis urbanism </vt:lpstr>
      <vt:lpstr>Smart Sustainable Region</vt:lpstr>
    </vt:vector>
  </TitlesOfParts>
  <Company>TPG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Innovation in public transportation</dc:title>
  <dc:creator>François Mutter</dc:creator>
  <cp:lastModifiedBy>Admin AIC</cp:lastModifiedBy>
  <cp:revision>189</cp:revision>
  <cp:lastPrinted>2019-09-18T14:20:19Z</cp:lastPrinted>
  <dcterms:created xsi:type="dcterms:W3CDTF">2019-03-27T15:19:00Z</dcterms:created>
  <dcterms:modified xsi:type="dcterms:W3CDTF">2020-04-23T08:32:08Z</dcterms:modified>
</cp:coreProperties>
</file>